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14" r:id="rId2"/>
    <p:sldId id="317" r:id="rId3"/>
    <p:sldId id="318" r:id="rId4"/>
    <p:sldId id="321" r:id="rId5"/>
    <p:sldId id="327" r:id="rId6"/>
    <p:sldId id="328" r:id="rId7"/>
    <p:sldId id="329" r:id="rId8"/>
    <p:sldId id="323" r:id="rId9"/>
    <p:sldId id="334" r:id="rId10"/>
    <p:sldId id="324" r:id="rId11"/>
    <p:sldId id="330" r:id="rId12"/>
    <p:sldId id="331" r:id="rId13"/>
    <p:sldId id="325" r:id="rId14"/>
    <p:sldId id="336" r:id="rId15"/>
    <p:sldId id="335" r:id="rId16"/>
    <p:sldId id="326" r:id="rId17"/>
    <p:sldId id="339" r:id="rId18"/>
    <p:sldId id="340" r:id="rId19"/>
    <p:sldId id="341" r:id="rId20"/>
    <p:sldId id="332" r:id="rId21"/>
    <p:sldId id="337" r:id="rId22"/>
    <p:sldId id="338" r:id="rId23"/>
    <p:sldId id="345" r:id="rId24"/>
    <p:sldId id="342" r:id="rId25"/>
    <p:sldId id="343" r:id="rId26"/>
    <p:sldId id="344" r:id="rId27"/>
    <p:sldId id="333" r:id="rId28"/>
    <p:sldId id="348" r:id="rId29"/>
    <p:sldId id="346" r:id="rId30"/>
    <p:sldId id="347" r:id="rId31"/>
    <p:sldId id="322" r:id="rId32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HY헤드라인M" panose="02030600000101010101" pitchFamily="18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HY헤드라인M" panose="02030600000101010101" pitchFamily="18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HY헤드라인M" panose="02030600000101010101" pitchFamily="18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HY헤드라인M" panose="02030600000101010101" pitchFamily="18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HY헤드라인M" panose="02030600000101010101" pitchFamily="18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HY헤드라인M" panose="02030600000101010101" pitchFamily="18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HY헤드라인M" panose="02030600000101010101" pitchFamily="18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HY헤드라인M" panose="02030600000101010101" pitchFamily="18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HY헤드라인M" panose="02030600000101010101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3E09D4F-9BC5-48D0-A50A-8640CA645036}">
          <p14:sldIdLst>
            <p14:sldId id="314"/>
            <p14:sldId id="317"/>
            <p14:sldId id="318"/>
            <p14:sldId id="321"/>
            <p14:sldId id="327"/>
            <p14:sldId id="328"/>
            <p14:sldId id="329"/>
            <p14:sldId id="323"/>
            <p14:sldId id="334"/>
            <p14:sldId id="324"/>
            <p14:sldId id="330"/>
            <p14:sldId id="331"/>
            <p14:sldId id="325"/>
            <p14:sldId id="336"/>
            <p14:sldId id="335"/>
            <p14:sldId id="326"/>
            <p14:sldId id="339"/>
            <p14:sldId id="340"/>
            <p14:sldId id="341"/>
            <p14:sldId id="332"/>
            <p14:sldId id="337"/>
            <p14:sldId id="338"/>
            <p14:sldId id="345"/>
            <p14:sldId id="342"/>
            <p14:sldId id="343"/>
            <p14:sldId id="344"/>
            <p14:sldId id="333"/>
            <p14:sldId id="348"/>
            <p14:sldId id="346"/>
            <p14:sldId id="347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woo So" initials="J" lastIdx="1" clrIdx="0">
    <p:extLst>
      <p:ext uri="{19B8F6BF-5375-455C-9EA6-DF929625EA0E}">
        <p15:presenceInfo xmlns:p15="http://schemas.microsoft.com/office/powerpoint/2012/main" userId="Jaewoo So" providerId="None"/>
      </p:ext>
    </p:extLst>
  </p:cmAuthor>
  <p:cmAuthor id="2" name="B3" initials="B" lastIdx="1" clrIdx="1">
    <p:extLst>
      <p:ext uri="{19B8F6BF-5375-455C-9EA6-DF929625EA0E}">
        <p15:presenceInfo xmlns:p15="http://schemas.microsoft.com/office/powerpoint/2012/main" userId="9006aff57ba1fb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51A0D3"/>
    <a:srgbClr val="F14336"/>
    <a:srgbClr val="3C84B4"/>
    <a:srgbClr val="C52A22"/>
    <a:srgbClr val="F04235"/>
    <a:srgbClr val="FFFFFF"/>
    <a:srgbClr val="5A5A5A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6370" autoAdjust="0"/>
  </p:normalViewPr>
  <p:slideViewPr>
    <p:cSldViewPr>
      <p:cViewPr varScale="1">
        <p:scale>
          <a:sx n="88" d="100"/>
          <a:sy n="88" d="100"/>
        </p:scale>
        <p:origin x="103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2502" y="51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SAC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sensing SNR (dB)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A5-464A-8909-2E98D8A2CC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TD3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sensing SNR (dB)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3.0990000000000002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A5-464A-8909-2E98D8A2CC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DDPG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sensing SNR (dB)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-1.85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A5-464A-8909-2E98D8A2CC5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DQN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sensing SNR (dB)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-17.59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A5-464A-8909-2E98D8A2CC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77"/>
        <c:axId val="1852792783"/>
        <c:axId val="14641855"/>
      </c:barChart>
      <c:catAx>
        <c:axId val="1852792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4641855"/>
        <c:crossesAt val="-20"/>
        <c:auto val="1"/>
        <c:lblAlgn val="ctr"/>
        <c:lblOffset val="100"/>
        <c:noMultiLvlLbl val="0"/>
      </c:catAx>
      <c:valAx>
        <c:axId val="14641855"/>
        <c:scaling>
          <c:orientation val="minMax"/>
          <c:min val="-20"/>
        </c:scaling>
        <c:delete val="0"/>
        <c:axPos val="l"/>
        <c:majorGridlines>
          <c:spPr>
            <a:ln w="12700" cap="flat" cmpd="sng" algn="ctr">
              <a:solidFill>
                <a:schemeClr val="tx2">
                  <a:alpha val="28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852792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SAC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Constraint violation rate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E3-4E29-AC28-FB9E21C16E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TD3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Constraint violation rate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E3-4E29-AC28-FB9E21C16E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DDPG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Constraint violation rate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E3-4E29-AC28-FB9E21C16EF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DQN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Constraint violation rate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E3-4E29-AC28-FB9E21C16E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77"/>
        <c:axId val="1852792783"/>
        <c:axId val="14641855"/>
      </c:barChart>
      <c:catAx>
        <c:axId val="1852792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4641855"/>
        <c:crossesAt val="0"/>
        <c:auto val="1"/>
        <c:lblAlgn val="ctr"/>
        <c:lblOffset val="100"/>
        <c:noMultiLvlLbl val="0"/>
      </c:catAx>
      <c:valAx>
        <c:axId val="14641855"/>
        <c:scaling>
          <c:orientation val="minMax"/>
          <c:max val="1.2"/>
          <c:min val="0"/>
        </c:scaling>
        <c:delete val="0"/>
        <c:axPos val="l"/>
        <c:majorGridlines>
          <c:spPr>
            <a:ln w="12700" cap="flat" cmpd="sng" algn="ctr">
              <a:solidFill>
                <a:schemeClr val="tx2">
                  <a:alpha val="28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852792783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SAC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communication SNR (dB)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3B-48EA-8604-D97160C25A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TD3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communication SNR (dB)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13.63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3B-48EA-8604-D97160C25AA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DDPG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communication SNR (dB)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3B-48EA-8604-D97160C25AA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DQN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communication SNR (dB)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3B-48EA-8604-D97160C25A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77"/>
        <c:axId val="1852792783"/>
        <c:axId val="14641855"/>
      </c:barChart>
      <c:catAx>
        <c:axId val="1852792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4641855"/>
        <c:crossesAt val="-20"/>
        <c:auto val="1"/>
        <c:lblAlgn val="ctr"/>
        <c:lblOffset val="100"/>
        <c:noMultiLvlLbl val="0"/>
      </c:catAx>
      <c:valAx>
        <c:axId val="14641855"/>
        <c:scaling>
          <c:orientation val="minMax"/>
          <c:max val="15"/>
          <c:min val="0"/>
        </c:scaling>
        <c:delete val="0"/>
        <c:axPos val="l"/>
        <c:majorGridlines>
          <c:spPr>
            <a:ln w="12700" cap="flat" cmpd="sng" algn="ctr">
              <a:solidFill>
                <a:schemeClr val="tx2">
                  <a:alpha val="28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852792783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>
          <a:solidFill>
            <a:schemeClr val="tx2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5862" cy="49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22" tIns="47761" rIns="95522" bIns="47761" numCol="1" anchor="t" anchorCtr="0" compatLnSpc="1">
            <a:prstTxWarp prst="textNoShape">
              <a:avLst/>
            </a:prstTxWarp>
          </a:bodyPr>
          <a:lstStyle>
            <a:lvl1pPr defTabSz="954437"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6" y="2"/>
            <a:ext cx="2945862" cy="49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22" tIns="47761" rIns="95522" bIns="47761" numCol="1" anchor="t" anchorCtr="0" compatLnSpc="1">
            <a:prstTxWarp prst="textNoShape">
              <a:avLst/>
            </a:prstTxWarp>
          </a:bodyPr>
          <a:lstStyle>
            <a:lvl1pPr algn="r" defTabSz="954437"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274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22" tIns="47761" rIns="95522" bIns="47761" numCol="1" anchor="b" anchorCtr="0" compatLnSpc="1">
            <a:prstTxWarp prst="textNoShape">
              <a:avLst/>
            </a:prstTxWarp>
          </a:bodyPr>
          <a:lstStyle>
            <a:lvl1pPr defTabSz="954437"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6" y="9429274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22" tIns="47761" rIns="95522" bIns="47761" numCol="1" anchor="b" anchorCtr="0" compatLnSpc="1">
            <a:prstTxWarp prst="textNoShape">
              <a:avLst/>
            </a:prstTxWarp>
          </a:bodyPr>
          <a:lstStyle>
            <a:lvl1pPr algn="r" defTabSz="953846">
              <a:defRPr sz="1300">
                <a:ea typeface="굴림" panose="020B0600000101010101" pitchFamily="50" charset="-127"/>
              </a:defRPr>
            </a:lvl1pPr>
          </a:lstStyle>
          <a:p>
            <a:fld id="{7D76EB48-B2DC-4DF9-B5C5-07762B2750D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695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5862" cy="49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22" tIns="47761" rIns="95522" bIns="47761" numCol="1" anchor="t" anchorCtr="0" compatLnSpc="1">
            <a:prstTxWarp prst="textNoShape">
              <a:avLst/>
            </a:prstTxWarp>
          </a:bodyPr>
          <a:lstStyle>
            <a:lvl1pPr defTabSz="954437"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2"/>
            <a:ext cx="2945862" cy="49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22" tIns="47761" rIns="95522" bIns="47761" numCol="1" anchor="t" anchorCtr="0" compatLnSpc="1">
            <a:prstTxWarp prst="textNoShape">
              <a:avLst/>
            </a:prstTxWarp>
          </a:bodyPr>
          <a:lstStyle>
            <a:lvl1pPr algn="r" defTabSz="954437"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65" y="4716948"/>
            <a:ext cx="5438748" cy="446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22" tIns="47761" rIns="95522" bIns="477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274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22" tIns="47761" rIns="95522" bIns="47761" numCol="1" anchor="b" anchorCtr="0" compatLnSpc="1">
            <a:prstTxWarp prst="textNoShape">
              <a:avLst/>
            </a:prstTxWarp>
          </a:bodyPr>
          <a:lstStyle>
            <a:lvl1pPr defTabSz="954437">
              <a:defRPr sz="13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6" y="9429274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22" tIns="47761" rIns="95522" bIns="47761" numCol="1" anchor="b" anchorCtr="0" compatLnSpc="1">
            <a:prstTxWarp prst="textNoShape">
              <a:avLst/>
            </a:prstTxWarp>
          </a:bodyPr>
          <a:lstStyle>
            <a:lvl1pPr algn="r" defTabSz="953846">
              <a:defRPr sz="1300">
                <a:ea typeface="굴림" panose="020B0600000101010101" pitchFamily="50" charset="-127"/>
              </a:defRPr>
            </a:lvl1pPr>
          </a:lstStyle>
          <a:p>
            <a:fld id="{C0EA918C-B119-4499-AB94-F10A27BF33A4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7998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A918C-B119-4499-AB94-F10A27BF33A4}" type="slidenum">
              <a:rPr lang="ko-KR" altLang="en-US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9659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A918C-B119-4499-AB94-F10A27BF33A4}" type="slidenum">
              <a:rPr lang="ko-KR" altLang="en-US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900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5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179388" y="3055938"/>
            <a:ext cx="8785225" cy="1079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179388" y="2949575"/>
            <a:ext cx="8785225" cy="1079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177800" y="2863850"/>
            <a:ext cx="8783638" cy="107950"/>
          </a:xfrm>
          <a:prstGeom prst="rect">
            <a:avLst/>
          </a:prstGeom>
          <a:solidFill>
            <a:srgbClr val="98B5D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</a:endParaRPr>
          </a:p>
        </p:txBody>
      </p:sp>
      <p:pic>
        <p:nvPicPr>
          <p:cNvPr id="8" name="Picture 2" descr="D:\Sogang_ee\학교_양식문서\서강UI\ui_img03\logo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63" y="6324600"/>
            <a:ext cx="16589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D:\Sogang_ee\연구실\연구실_로고\_최종\2013\로고만-4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6272213"/>
            <a:ext cx="7350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White">
          <a:xfrm>
            <a:off x="609600" y="4038600"/>
            <a:ext cx="7924800" cy="1828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latin typeface="+mn-lt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ltGray">
          <a:xfrm>
            <a:off x="609600" y="1295400"/>
            <a:ext cx="7924800" cy="1524000"/>
          </a:xfrm>
        </p:spPr>
        <p:txBody>
          <a:bodyPr/>
          <a:lstStyle>
            <a:lvl1pPr algn="ctr">
              <a:defRPr sz="4000">
                <a:solidFill>
                  <a:srgbClr val="000000"/>
                </a:solidFill>
                <a:effectLst/>
                <a:latin typeface="+mn-lt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993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547094-959D-44D6-892D-E5A110690C14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387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29413" y="0"/>
            <a:ext cx="2171700" cy="6629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14313" y="0"/>
            <a:ext cx="6362700" cy="6629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6909E0-6589-4513-81B7-07FACF7455F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2315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0"/>
            <a:ext cx="8686800" cy="685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257175" y="914400"/>
            <a:ext cx="4229100" cy="5715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38675" y="914400"/>
            <a:ext cx="4229100" cy="5715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FBBE8D-20F4-4AA5-919D-752ABC102D6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6900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0"/>
            <a:ext cx="8686800" cy="685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257175" y="914400"/>
            <a:ext cx="4229100" cy="5715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38675" y="914400"/>
            <a:ext cx="4229100" cy="27813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38675" y="3848100"/>
            <a:ext cx="4229100" cy="27813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54E32-04B6-4666-8EDE-288DD4C4B4EE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520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8965"/>
            <a:ext cx="8686800" cy="685800"/>
          </a:xfrm>
        </p:spPr>
        <p:txBody>
          <a:bodyPr/>
          <a:lstStyle>
            <a:lvl1pPr>
              <a:defRPr>
                <a:latin typeface="+mn-lt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+mn-lt"/>
                <a:ea typeface="맑은 고딕" pitchFamily="50" charset="-127"/>
              </a:defRPr>
            </a:lvl1pPr>
            <a:lvl2pPr>
              <a:defRPr sz="2000">
                <a:latin typeface="+mn-lt"/>
                <a:ea typeface="맑은 고딕" pitchFamily="50" charset="-127"/>
              </a:defRPr>
            </a:lvl2pPr>
            <a:lvl3pPr>
              <a:defRPr sz="1800">
                <a:latin typeface="+mn-lt"/>
                <a:ea typeface="맑은 고딕" pitchFamily="50" charset="-127"/>
              </a:defRPr>
            </a:lvl3pPr>
            <a:lvl4pPr>
              <a:defRPr sz="1800">
                <a:latin typeface="+mn-lt"/>
                <a:ea typeface="맑은 고딕" pitchFamily="50" charset="-127"/>
              </a:defRPr>
            </a:lvl4pPr>
            <a:lvl5pPr>
              <a:defRPr sz="1800">
                <a:latin typeface="+mn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D773F8-6E77-48C4-AC58-F843712C2EB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280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8DF5C9-7E04-4FAA-A608-6505533DBCA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276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7175" y="914400"/>
            <a:ext cx="42291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38675" y="914400"/>
            <a:ext cx="42291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F3374A-775A-4D74-AF92-DAE7100ECA5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388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790A73-F385-4297-92D6-C73A9553BE3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2926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BB6430-8F2A-4452-9EBC-4D87EF7418E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386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F585A5-6145-4CA2-BEFA-F0D50CC2324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3590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D4BAA2-9283-4FEC-A750-78442F9F3DCF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6958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089268-8F07-4858-80C7-6B596B22E22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01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 48"/>
          <p:cNvSpPr>
            <a:spLocks noChangeArrowheads="1"/>
          </p:cNvSpPr>
          <p:nvPr userDrawn="1"/>
        </p:nvSpPr>
        <p:spPr bwMode="auto">
          <a:xfrm>
            <a:off x="0" y="685800"/>
            <a:ext cx="9144000" cy="617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0"/>
            <a:ext cx="8686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2145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2145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accent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2145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ea typeface="굴림" panose="020B0600000101010101" pitchFamily="50" charset="-127"/>
              </a:defRPr>
            </a:lvl1pPr>
          </a:lstStyle>
          <a:p>
            <a:fld id="{25ABDAD1-6A2F-4620-81BE-30E229305E11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1064" name="Rectangle 40"/>
          <p:cNvSpPr>
            <a:spLocks noChangeArrowheads="1"/>
          </p:cNvSpPr>
          <p:nvPr userDrawn="1"/>
        </p:nvSpPr>
        <p:spPr bwMode="gray">
          <a:xfrm>
            <a:off x="153988" y="685800"/>
            <a:ext cx="8820150" cy="1079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Arial" charset="0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n-lt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HY헤드라인M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20000"/>
        <a:buFont typeface="Wingdings" panose="05000000000000000000" pitchFamily="2" charset="2"/>
        <a:buChar char="§"/>
        <a:defRPr sz="2200">
          <a:solidFill>
            <a:srgbClr val="000000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rgbClr val="000000"/>
          </a:solidFill>
          <a:latin typeface="+mn-lt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1800">
          <a:solidFill>
            <a:srgbClr val="000000"/>
          </a:solidFill>
          <a:latin typeface="+mn-lt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Font typeface="Wingdings 2" panose="05020102010507070707" pitchFamily="18" charset="2"/>
        <a:buChar char=""/>
        <a:defRPr sz="1800">
          <a:solidFill>
            <a:srgbClr val="000000"/>
          </a:solidFill>
          <a:latin typeface="+mn-lt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>
          <a:solidFill>
            <a:srgbClr val="000000"/>
          </a:solidFill>
          <a:latin typeface="+mn-lt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ghmin-cnl/25_2_RL_projec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585A5-6145-4CA2-BEFA-F0D50CC2324D}" type="slidenum">
              <a:rPr lang="ko-KR" altLang="en-US" smtClean="0"/>
              <a:pPr/>
              <a:t>1</a:t>
            </a:fld>
            <a:endParaRPr lang="en-US" altLang="ko-KR"/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"/>
          <a:stretch/>
        </p:blipFill>
        <p:spPr bwMode="auto">
          <a:xfrm>
            <a:off x="0" y="0"/>
            <a:ext cx="9144000" cy="652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0" y="4858072"/>
            <a:ext cx="3048000" cy="116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120240534 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김현정 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(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팀장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320250053 </a:t>
            </a:r>
            <a:r>
              <a:rPr lang="ko-KR" altLang="en-US" sz="2000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김문일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(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팀원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120250251 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민경현 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(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팀원</a:t>
            </a:r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B9024-4A94-4849-B1BC-E0F12E0EF490}"/>
              </a:ext>
            </a:extLst>
          </p:cNvPr>
          <p:cNvSpPr/>
          <p:nvPr/>
        </p:nvSpPr>
        <p:spPr>
          <a:xfrm>
            <a:off x="838198" y="838200"/>
            <a:ext cx="7467601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강화학습개론 </a:t>
            </a:r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(AIE5101)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Term Project Report</a:t>
            </a:r>
            <a:endParaRPr lang="ko-KR" altLang="en-US" sz="28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389392-CA18-4767-934B-BAF4CA0890E7}"/>
              </a:ext>
            </a:extLst>
          </p:cNvPr>
          <p:cNvSpPr txBox="1"/>
          <p:nvPr/>
        </p:nvSpPr>
        <p:spPr>
          <a:xfrm>
            <a:off x="3515460" y="4207658"/>
            <a:ext cx="211307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  <a:buSzPct val="120000"/>
            </a:pPr>
            <a:r>
              <a:rPr lang="ko-KR" altLang="en-US" sz="2200" dirty="0" err="1">
                <a:solidFill>
                  <a:srgbClr val="000000"/>
                </a:solidFill>
                <a:latin typeface="+mn-lt"/>
                <a:ea typeface="맑은 고딕" pitchFamily="50" charset="-127"/>
              </a:rPr>
              <a:t>팀명</a:t>
            </a:r>
            <a:r>
              <a:rPr lang="en-US" altLang="ko-KR" sz="22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: </a:t>
            </a:r>
            <a:r>
              <a:rPr lang="ko-KR" altLang="en-US" sz="2200" b="1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강화성공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3B28E29-3035-49AD-A757-2630E496EEBB}"/>
              </a:ext>
            </a:extLst>
          </p:cNvPr>
          <p:cNvSpPr/>
          <p:nvPr/>
        </p:nvSpPr>
        <p:spPr bwMode="auto">
          <a:xfrm>
            <a:off x="7924800" y="6324600"/>
            <a:ext cx="990600" cy="44132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30BA1-9D85-4901-97BD-B29F283185F4}"/>
              </a:ext>
            </a:extLst>
          </p:cNvPr>
          <p:cNvSpPr txBox="1"/>
          <p:nvPr/>
        </p:nvSpPr>
        <p:spPr>
          <a:xfrm>
            <a:off x="268304" y="5894895"/>
            <a:ext cx="5181600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  <a:buSzPct val="120000"/>
            </a:pPr>
            <a:r>
              <a:rPr lang="en-US" altLang="ko-KR" b="1" dirty="0" err="1">
                <a:solidFill>
                  <a:srgbClr val="000000"/>
                </a:solidFill>
                <a:latin typeface="+mn-lt"/>
                <a:ea typeface="맑은 고딕" pitchFamily="50" charset="-127"/>
              </a:rPr>
              <a:t>Github</a:t>
            </a:r>
            <a:r>
              <a:rPr lang="en-US" altLang="ko-KR" b="1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 link</a:t>
            </a:r>
          </a:p>
          <a:p>
            <a:pPr eaLnBrk="0" hangingPunct="0">
              <a:spcBef>
                <a:spcPct val="20000"/>
              </a:spcBef>
              <a:buSzPct val="120000"/>
            </a:pPr>
            <a:r>
              <a:rPr lang="en-US" altLang="ko-KR" dirty="0">
                <a:solidFill>
                  <a:srgbClr val="000000"/>
                </a:solidFill>
                <a:latin typeface="+mn-lt"/>
                <a:ea typeface="맑은 고딕" pitchFamily="50" charset="-127"/>
                <a:hlinkClick r:id="rId4"/>
              </a:rPr>
              <a:t>https://github.com/ghmin-cnl/25_2_RL_project</a:t>
            </a:r>
            <a:endParaRPr lang="en-US" altLang="ko-KR" dirty="0">
              <a:solidFill>
                <a:srgbClr val="000000"/>
              </a:solidFill>
              <a:latin typeface="+mn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39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76755-B86A-47A7-896F-CBF0972D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MDP</a:t>
            </a:r>
            <a:r>
              <a:rPr lang="ko-KR" altLang="en-US" dirty="0"/>
              <a:t>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731CA9-12B3-4E83-A52D-FA012960FA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174" y="914400"/>
                <a:ext cx="8686799" cy="5715000"/>
              </a:xfrm>
            </p:spPr>
            <p:txBody>
              <a:bodyPr/>
              <a:lstStyle/>
              <a:p>
                <a:r>
                  <a:rPr lang="en-US" altLang="ko-KR" sz="2000" dirty="0"/>
                  <a:t>RL</a:t>
                </a:r>
                <a:r>
                  <a:rPr lang="ko-KR" altLang="en-US" sz="2000" dirty="0"/>
                  <a:t>을 이용하여 센싱 </a:t>
                </a:r>
                <a:r>
                  <a:rPr lang="en-US" altLang="ko-KR" sz="2000" dirty="0"/>
                  <a:t>SNR</a:t>
                </a:r>
                <a:r>
                  <a:rPr lang="ko-KR" altLang="en-US" sz="2000" dirty="0"/>
                  <a:t>을 극대화하는 </a:t>
                </a:r>
                <a:r>
                  <a:rPr lang="en-US" altLang="ko-KR" sz="2000" dirty="0"/>
                  <a:t>RIS </a:t>
                </a:r>
                <a14:m>
                  <m:oMath xmlns:m="http://schemas.openxmlformats.org/officeDocument/2006/math">
                    <m:r>
                      <a:rPr lang="ko-KR" altLang="en-US" sz="20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위</m:t>
                    </m:r>
                    <m:r>
                      <a:rPr lang="ko-KR" altLang="en-US" sz="20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상</m:t>
                    </m:r>
                    <m:r>
                      <a:rPr lang="en-US" altLang="ko-KR" sz="2000" b="1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변</m:t>
                    </m:r>
                    <m:r>
                      <a:rPr lang="ko-KR" altLang="en-US" sz="20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화</m:t>
                    </m:r>
                    <m:r>
                      <a:rPr lang="en-US" altLang="ko-KR" sz="20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행</m:t>
                    </m:r>
                    <m:r>
                      <a:rPr lang="ko-KR" altLang="en-US" sz="20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렬</m:t>
                    </m:r>
                    <m:r>
                      <a:rPr lang="en-US" altLang="ko-KR" sz="2000" b="1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ko-KR" altLang="en-US" sz="2000" dirty="0"/>
                  <a:t>을 도출하기 위해 다음과 같이 </a:t>
                </a:r>
                <a:r>
                  <a:rPr lang="en-US" altLang="ko-KR" sz="2000" dirty="0"/>
                  <a:t>MDP</a:t>
                </a:r>
                <a:r>
                  <a:rPr lang="ko-KR" altLang="en-US" sz="2000" dirty="0"/>
                  <a:t>를 정의한다</a:t>
                </a:r>
                <a:r>
                  <a:rPr lang="en-US" altLang="ko-KR" sz="20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ko-KR" altLang="en-US" sz="1800" dirty="0"/>
                  <a:t>는</a:t>
                </a:r>
                <a:r>
                  <a:rPr lang="en-US" altLang="ko-KR" sz="1800" dirty="0"/>
                  <a:t> state space,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ko-KR" altLang="en-US" sz="1800" dirty="0"/>
                  <a:t>는</a:t>
                </a:r>
                <a:r>
                  <a:rPr lang="en-US" altLang="ko-KR" sz="1800" dirty="0"/>
                  <a:t> time step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800" dirty="0"/>
                  <a:t>에서의 </a:t>
                </a:r>
                <a:r>
                  <a:rPr lang="en-US" altLang="ko-KR" sz="1800" dirty="0"/>
                  <a:t>state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𝒜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1800" dirty="0"/>
                  <a:t> action space,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ko-KR" altLang="en-US" sz="1800" dirty="0"/>
                  <a:t>는</a:t>
                </a:r>
                <a:r>
                  <a:rPr lang="en-US" altLang="ko-KR" sz="1800" dirty="0"/>
                  <a:t> time step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800" dirty="0"/>
                  <a:t>에서의 </a:t>
                </a:r>
                <a:r>
                  <a:rPr lang="en-US" altLang="ko-KR" sz="1800" dirty="0"/>
                  <a:t>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ko-KR" altLang="en-US" sz="1800" dirty="0"/>
                  <a:t>는 </a:t>
                </a:r>
                <a:r>
                  <a:rPr lang="en-US" altLang="ko-KR" sz="1800" dirty="0"/>
                  <a:t>state transition probability</a:t>
                </a:r>
              </a:p>
              <a:p>
                <a:pPr lvl="2"/>
                <a:r>
                  <a:rPr lang="ko-KR" altLang="en-US" sz="1400" dirty="0">
                    <a:solidFill>
                      <a:schemeClr val="tx2"/>
                    </a:solidFill>
                  </a:rPr>
                  <a:t>생성한 채널 데이터셋을 </a:t>
                </a:r>
                <a:r>
                  <a:rPr lang="en-US" altLang="ko-KR" sz="1400" dirty="0">
                    <a:solidFill>
                      <a:schemeClr val="tx2"/>
                    </a:solidFill>
                  </a:rPr>
                  <a:t>state</a:t>
                </a:r>
                <a:r>
                  <a:rPr lang="ko-KR" altLang="en-US" sz="1400" dirty="0">
                    <a:solidFill>
                      <a:schemeClr val="tx2"/>
                    </a:solidFill>
                  </a:rPr>
                  <a:t>의 일부분으로 사용하고</a:t>
                </a:r>
                <a:r>
                  <a:rPr lang="en-US" altLang="ko-KR" sz="1400" dirty="0">
                    <a:solidFill>
                      <a:schemeClr val="tx2"/>
                    </a:solidFill>
                  </a:rPr>
                  <a:t>, action</a:t>
                </a:r>
                <a:r>
                  <a:rPr lang="ko-KR" altLang="en-US" sz="1400" dirty="0">
                    <a:solidFill>
                      <a:schemeClr val="tx2"/>
                    </a:solidFill>
                  </a:rPr>
                  <a:t>에 따라 </a:t>
                </a:r>
                <a:r>
                  <a:rPr lang="en-US" altLang="ko-KR" sz="1400" dirty="0">
                    <a:solidFill>
                      <a:schemeClr val="tx2"/>
                    </a:solidFill>
                  </a:rPr>
                  <a:t>state</a:t>
                </a:r>
                <a:r>
                  <a:rPr lang="ko-KR" altLang="en-US" sz="1400" dirty="0">
                    <a:solidFill>
                      <a:schemeClr val="tx2"/>
                    </a:solidFill>
                  </a:rPr>
                  <a:t>의 나머지가 결정되는 </a:t>
                </a:r>
                <a:r>
                  <a:rPr lang="en-US" altLang="ko-KR" sz="1400" dirty="0">
                    <a:solidFill>
                      <a:schemeClr val="tx2"/>
                    </a:solidFill>
                  </a:rPr>
                  <a:t>deterministic environment</a:t>
                </a:r>
                <a:r>
                  <a:rPr lang="ko-KR" altLang="en-US" sz="1400" dirty="0">
                    <a:solidFill>
                      <a:schemeClr val="tx2"/>
                    </a:solidFill>
                  </a:rPr>
                  <a:t>로</a:t>
                </a:r>
                <a:r>
                  <a:rPr lang="en-US" altLang="ko-KR" sz="1400" dirty="0">
                    <a:solidFill>
                      <a:schemeClr val="tx2"/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tx2"/>
                    </a:solidFill>
                  </a:rPr>
                  <a:t>모델링함</a:t>
                </a:r>
                <a:endParaRPr lang="en-US" altLang="ko-KR" sz="1400" dirty="0">
                  <a:solidFill>
                    <a:schemeClr val="tx2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ko-KR" altLang="en-US" sz="1800" dirty="0"/>
                  <a:t>은</a:t>
                </a:r>
                <a:r>
                  <a:rPr lang="en-US" altLang="ko-KR" sz="1800" dirty="0"/>
                  <a:t> reward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ko-KR" altLang="en-US" sz="1800" dirty="0"/>
                  <a:t>는</a:t>
                </a:r>
                <a:r>
                  <a:rPr lang="en-US" altLang="ko-KR" sz="1800" dirty="0"/>
                  <a:t> time step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800" dirty="0"/>
                  <a:t>에서의 </a:t>
                </a:r>
                <a:r>
                  <a:rPr lang="en-US" altLang="ko-KR" sz="1800" dirty="0"/>
                  <a:t>reward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1800" dirty="0"/>
                  <a:t>는 </a:t>
                </a:r>
                <a:r>
                  <a:rPr lang="en-US" altLang="ko-KR" sz="1800" dirty="0"/>
                  <a:t>discount factor,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∈(0,1]</m:t>
                    </m:r>
                  </m:oMath>
                </a14:m>
                <a:endParaRPr lang="en-US" altLang="ko-KR" sz="1800" dirty="0"/>
              </a:p>
              <a:p>
                <a:pPr lvl="1"/>
                <a:endParaRPr lang="en-US" altLang="ko-KR" sz="18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본 프로젝트에서 </a:t>
                </a:r>
                <a:r>
                  <a:rPr lang="en-US" altLang="ko-KR" sz="2000" dirty="0"/>
                  <a:t>RIS</a:t>
                </a:r>
                <a:r>
                  <a:rPr lang="ko-KR" altLang="en-US" sz="2000" dirty="0"/>
                  <a:t>를 에이전트로 간주</a:t>
                </a:r>
                <a:endParaRPr lang="en-US" altLang="ko-KR" sz="2000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1800" dirty="0"/>
                  <a:t>즉</a:t>
                </a:r>
                <a:r>
                  <a:rPr lang="en-US" altLang="ko-KR" sz="1800" dirty="0"/>
                  <a:t>, RIS</a:t>
                </a:r>
                <a:r>
                  <a:rPr lang="ko-KR" altLang="en-US" sz="1800" dirty="0"/>
                  <a:t>가 기지국 및 센싱</a:t>
                </a:r>
                <a:r>
                  <a:rPr lang="en-US" altLang="ko-KR" sz="1800" dirty="0"/>
                  <a:t>/</a:t>
                </a:r>
                <a:r>
                  <a:rPr lang="ko-KR" altLang="en-US" sz="1800" dirty="0"/>
                  <a:t>통신 사용자들로부터 보고받는 </a:t>
                </a:r>
                <a:r>
                  <a:rPr lang="ko-KR" altLang="en-US" sz="1800" b="1" dirty="0"/>
                  <a:t>지연된 채널 정보</a:t>
                </a:r>
                <a:r>
                  <a:rPr lang="ko-KR" altLang="en-US" sz="1800" dirty="0"/>
                  <a:t>와 </a:t>
                </a:r>
                <a:r>
                  <a:rPr lang="ko-KR" altLang="en-US" sz="1800" b="1" dirty="0"/>
                  <a:t>이전 슬롯의 </a:t>
                </a:r>
                <a:r>
                  <a:rPr lang="en-US" altLang="ko-KR" sz="1800" b="1" dirty="0"/>
                  <a:t>SNR </a:t>
                </a:r>
                <a:r>
                  <a:rPr lang="ko-KR" altLang="en-US" sz="1800" dirty="0"/>
                  <a:t>값을 기반</a:t>
                </a:r>
                <a:r>
                  <a:rPr lang="en-US" altLang="ko-KR" sz="1800" dirty="0"/>
                  <a:t>(state)</a:t>
                </a:r>
                <a:r>
                  <a:rPr lang="ko-KR" altLang="en-US" sz="1800" dirty="0"/>
                  <a:t>으로 위상 변화 행렬 </a:t>
                </a:r>
                <a14:m>
                  <m:oMath xmlns:m="http://schemas.openxmlformats.org/officeDocument/2006/math">
                    <m:r>
                      <a:rPr lang="en-US" altLang="ko-KR" sz="18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ko-KR" altLang="en-US" sz="1800" dirty="0"/>
                  <a:t>을 결정</a:t>
                </a:r>
                <a:r>
                  <a:rPr lang="en-US" altLang="ko-KR" sz="1800" dirty="0"/>
                  <a:t>(action)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1800" dirty="0"/>
                  <a:t>센싱 </a:t>
                </a:r>
                <a:r>
                  <a:rPr lang="en-US" altLang="ko-KR" sz="1800" dirty="0"/>
                  <a:t>SNR </a:t>
                </a:r>
                <a:r>
                  <a:rPr lang="ko-KR" altLang="en-US" sz="1800" dirty="0"/>
                  <a:t>값과 통신 </a:t>
                </a:r>
                <a:r>
                  <a:rPr lang="en-US" altLang="ko-KR" sz="1800" dirty="0"/>
                  <a:t>SNR</a:t>
                </a:r>
                <a:r>
                  <a:rPr lang="ko-KR" altLang="en-US" sz="1800" dirty="0"/>
                  <a:t>의 최소값 제약 만족 여부를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반영 누적</a:t>
                </a:r>
                <a:r>
                  <a:rPr lang="en-US" altLang="ko-KR" sz="1800" dirty="0"/>
                  <a:t>(reward)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1800" dirty="0"/>
                  <a:t>이동중인 센싱</a:t>
                </a:r>
                <a:r>
                  <a:rPr lang="en-US" altLang="ko-KR" sz="1800" dirty="0"/>
                  <a:t>/</a:t>
                </a:r>
                <a:r>
                  <a:rPr lang="ko-KR" altLang="en-US" sz="1800" dirty="0"/>
                  <a:t>통신 사용자들로 인해 시간에 따른 채널 정보 변화</a:t>
                </a:r>
                <a:r>
                  <a:rPr lang="en-US" altLang="ko-KR" sz="1800" dirty="0"/>
                  <a:t>(next state)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731CA9-12B3-4E83-A52D-FA012960F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4" y="914400"/>
                <a:ext cx="8686799" cy="5715000"/>
              </a:xfrm>
              <a:blipFill>
                <a:blip r:embed="rId2"/>
                <a:stretch>
                  <a:fillRect l="-912" t="-1066" r="-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C5BB2C-4582-46E6-8AF5-98D56839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814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FE71D86C-773A-44D2-B77C-11FE2360C3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MDP –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) design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FE71D86C-773A-44D2-B77C-11FE2360C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04" b="-12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2A3242-F294-4E7C-8FA4-3C35CD1926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2000" dirty="0"/>
                  <a:t>현재 시스템 모델의 두가지 가정</a:t>
                </a:r>
                <a:endParaRPr lang="en-US" altLang="ko-KR" sz="2000" dirty="0"/>
              </a:p>
              <a:p>
                <a:pPr marL="914400" lvl="1" indent="-457200">
                  <a:buAutoNum type="arabicParenR"/>
                </a:pPr>
                <a:r>
                  <a:rPr lang="ko-KR" altLang="en-US" sz="1800" dirty="0"/>
                  <a:t>차량 이동성과 </a:t>
                </a:r>
                <a:r>
                  <a:rPr lang="en-US" altLang="ko-KR" sz="1800" dirty="0"/>
                  <a:t>C-RAN</a:t>
                </a:r>
                <a:r>
                  <a:rPr lang="ko-KR" altLang="en-US" sz="1800" dirty="0"/>
                  <a:t> 제어</a:t>
                </a:r>
                <a:r>
                  <a:rPr lang="en-US" altLang="ko-KR" sz="1800" dirty="0"/>
                  <a:t>·</a:t>
                </a:r>
                <a:r>
                  <a:rPr lang="ko-KR" altLang="en-US" sz="1800" dirty="0"/>
                  <a:t>연산</a:t>
                </a:r>
                <a:r>
                  <a:rPr lang="en-US" altLang="ko-KR" sz="1800" dirty="0"/>
                  <a:t>/Edge-offloading </a:t>
                </a:r>
                <a:r>
                  <a:rPr lang="ko-KR" altLang="en-US" sz="1800" dirty="0"/>
                  <a:t>처리 등의 요인으로 인한 </a:t>
                </a:r>
                <a:r>
                  <a:rPr lang="en-US" altLang="ko-KR" sz="1800" b="1" dirty="0"/>
                  <a:t>RIS</a:t>
                </a:r>
                <a:r>
                  <a:rPr lang="ko-KR" altLang="en-US" sz="1800" b="1" dirty="0"/>
                  <a:t>가 받는 채널 정보</a:t>
                </a:r>
                <a:r>
                  <a:rPr lang="en-US" altLang="ko-KR" sz="1800" b="1" dirty="0"/>
                  <a:t>(CSI)</a:t>
                </a:r>
                <a:r>
                  <a:rPr lang="ko-KR" altLang="en-US" sz="1800" b="1" dirty="0"/>
                  <a:t> 관측 지연</a:t>
                </a:r>
                <a:r>
                  <a:rPr lang="ko-KR" altLang="en-US" sz="1800" dirty="0"/>
                  <a:t>은</a:t>
                </a:r>
                <a:r>
                  <a:rPr lang="ko-KR" altLang="en-US" sz="1800" b="1" dirty="0"/>
                  <a:t> </a:t>
                </a:r>
                <a:r>
                  <a:rPr lang="en-US" altLang="ko-KR" sz="1800" u="sng" dirty="0">
                    <a:sym typeface="Wingdings" panose="05000000000000000000" pitchFamily="2" charset="2"/>
                  </a:rPr>
                  <a:t>5</a:t>
                </a:r>
                <a:r>
                  <a:rPr lang="ko-KR" altLang="en-US" sz="1800" u="sng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1800" u="sng" dirty="0">
                    <a:sym typeface="Wingdings" panose="05000000000000000000" pitchFamily="2" charset="2"/>
                  </a:rPr>
                  <a:t>slots(time</a:t>
                </a:r>
                <a:r>
                  <a:rPr lang="ko-KR" altLang="en-US" sz="1800" u="sng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1800" u="sng" dirty="0">
                    <a:sym typeface="Wingdings" panose="05000000000000000000" pitchFamily="2" charset="2"/>
                  </a:rPr>
                  <a:t>step)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으로 가정</a:t>
                </a:r>
                <a:endParaRPr lang="en-US" altLang="ko-KR" sz="1800" dirty="0">
                  <a:sym typeface="Wingdings" panose="05000000000000000000" pitchFamily="2" charset="2"/>
                </a:endParaRPr>
              </a:p>
              <a:p>
                <a:pPr marL="914400" lvl="1" indent="-457200">
                  <a:buAutoNum type="arabicParenR"/>
                </a:pPr>
                <a:r>
                  <a:rPr lang="ko-KR" altLang="en-US" sz="1800" dirty="0"/>
                  <a:t>센싱</a:t>
                </a:r>
                <a:r>
                  <a:rPr lang="en-US" altLang="ko-KR" sz="1800" dirty="0"/>
                  <a:t>/</a:t>
                </a:r>
                <a:r>
                  <a:rPr lang="ko-KR" altLang="en-US" sz="1800" dirty="0"/>
                  <a:t>통신 신호의 </a:t>
                </a:r>
                <a:r>
                  <a:rPr lang="en-US" altLang="ko-KR" sz="1800" dirty="0"/>
                  <a:t>SNR </a:t>
                </a:r>
                <a:r>
                  <a:rPr lang="ko-KR" altLang="en-US" sz="1800" dirty="0"/>
                  <a:t>값은 </a:t>
                </a:r>
                <a:r>
                  <a:rPr lang="en-US" altLang="ko-KR" sz="1800" dirty="0"/>
                  <a:t>RIS</a:t>
                </a:r>
                <a:r>
                  <a:rPr lang="ko-KR" altLang="en-US" sz="1800" dirty="0"/>
                  <a:t>의 </a:t>
                </a:r>
                <a:r>
                  <a:rPr lang="ko-KR" altLang="en-US" sz="1800" u="sng" dirty="0"/>
                  <a:t>직전 </a:t>
                </a:r>
                <a:r>
                  <a:rPr lang="en-US" altLang="ko-KR" sz="1800" u="sng" dirty="0"/>
                  <a:t>slot</a:t>
                </a:r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𝚯</m:t>
                    </m:r>
                    <m:r>
                      <a:rPr lang="ko-KR" altLang="en-US" sz="1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의존</a:t>
                </a:r>
                <a:endParaRPr lang="en-US" altLang="ko-KR" sz="1800" dirty="0"/>
              </a:p>
              <a:p>
                <a:pPr marL="514350" indent="-457200"/>
                <a:endParaRPr lang="en-US" altLang="ko-KR" sz="2000" dirty="0"/>
              </a:p>
              <a:p>
                <a:pPr marL="514350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b="1">
                                    <a:latin typeface="Cambria Math" panose="02040503050406030204" pitchFamily="18" charset="0"/>
                                  </a:rPr>
                                  <m:t>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0" smtClean="0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dirty="0"/>
              </a:p>
              <a:p>
                <a:pPr marL="514350" indent="-457200"/>
                <a:endParaRPr lang="en-US" altLang="ko-KR" sz="800" dirty="0"/>
              </a:p>
              <a:p>
                <a:pPr marL="914400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ℜ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dirty="0"/>
                  <a:t>  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𝚵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𝚵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𝚵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𝚵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R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r</m:t>
                            </m:r>
                            <m:r>
                              <a:rPr lang="en-US" altLang="ko-KR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t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sup>
                        </m:sSubSup>
                      </m:e>
                    </m:d>
                    <m:r>
                      <a:rPr lang="en-US" altLang="ko-KR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𝐆</m:t>
                    </m:r>
                    <m:r>
                      <a:rPr lang="en-US" altLang="ko-K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ℂ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𝑁</m:t>
                        </m:r>
                        <m:r>
                          <a:rPr lang="en-US" altLang="ko-K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ko-K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R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r</m:t>
                            </m:r>
                            <m:r>
                              <a:rPr lang="en-US" altLang="ko-KR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c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𝐻</m:t>
                            </m:r>
                          </m:sup>
                        </m:sSubSup>
                      </m:e>
                    </m:d>
                    <m:r>
                      <a:rPr lang="en-US" altLang="ko-KR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𝐆</m:t>
                    </m:r>
                    <m:r>
                      <a:rPr lang="en-US" altLang="ko-K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ℂ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𝑁</m:t>
                        </m:r>
                        <m:r>
                          <a:rPr lang="en-US" altLang="ko-K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ko-K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</m:t>
                        </m:r>
                      </m:sup>
                    </m:sSup>
                  </m:oMath>
                </a14:m>
                <a:endParaRPr lang="en-US" altLang="ko-KR" b="1" dirty="0"/>
              </a:p>
              <a:p>
                <a:pPr marL="914400" lvl="1" indent="-457200"/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914400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endParaRPr lang="en-US" altLang="ko-KR" sz="22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A2A3242-F294-4E7C-8FA4-3C35CD192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0" t="-1173" r="-2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34AF8-2690-4589-B6BD-13D215EE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11</a:t>
            </a:fld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5D101-F59F-42D3-9EB6-86EA77308647}"/>
              </a:ext>
            </a:extLst>
          </p:cNvPr>
          <p:cNvSpPr txBox="1"/>
          <p:nvPr/>
        </p:nvSpPr>
        <p:spPr>
          <a:xfrm>
            <a:off x="4648200" y="3071979"/>
            <a:ext cx="4343400" cy="71404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채널</a:t>
            </a:r>
            <a:r>
              <a:rPr lang="en-US" altLang="ko-KR" sz="14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정보 </a:t>
            </a:r>
            <a:r>
              <a:rPr lang="en-US" altLang="ko-KR" sz="14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(CSI) </a:t>
            </a:r>
            <a:r>
              <a:rPr lang="ko-KR" altLang="en-US" sz="1400" dirty="0" err="1">
                <a:solidFill>
                  <a:srgbClr val="000000"/>
                </a:solidFill>
                <a:latin typeface="+mn-lt"/>
                <a:ea typeface="맑은 고딕" pitchFamily="50" charset="-127"/>
              </a:rPr>
              <a:t>텐서</a:t>
            </a:r>
            <a:endParaRPr lang="en-US" altLang="ko-KR" sz="1400" dirty="0">
              <a:solidFill>
                <a:srgbClr val="000000"/>
              </a:solidFill>
              <a:latin typeface="+mn-lt"/>
              <a:ea typeface="맑은 고딕" pitchFamily="50" charset="-127"/>
            </a:endParaRPr>
          </a:p>
          <a:p>
            <a:pPr lvl="1" eaLnBrk="0" hangingPunct="0">
              <a:spcBef>
                <a:spcPct val="20000"/>
              </a:spcBef>
              <a:buSzPct val="120000"/>
            </a:pPr>
            <a:r>
              <a:rPr lang="en-US" altLang="ko-KR" sz="11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Cascaded channel</a:t>
            </a:r>
            <a:r>
              <a:rPr lang="ko-KR" altLang="en-US" sz="11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의 </a:t>
            </a:r>
            <a:r>
              <a:rPr lang="en-US" altLang="ko-KR" sz="11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autocorrelation</a:t>
            </a:r>
            <a:r>
              <a:rPr lang="ko-KR" altLang="en-US" sz="11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에서 실수</a:t>
            </a:r>
            <a:r>
              <a:rPr lang="en-US" altLang="ko-KR" sz="11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/</a:t>
            </a:r>
            <a:r>
              <a:rPr lang="ko-KR" altLang="en-US" sz="1100" dirty="0" err="1">
                <a:solidFill>
                  <a:srgbClr val="000000"/>
                </a:solidFill>
                <a:latin typeface="+mn-lt"/>
                <a:ea typeface="맑은 고딕" pitchFamily="50" charset="-127"/>
              </a:rPr>
              <a:t>허수부</a:t>
            </a:r>
            <a:r>
              <a:rPr lang="ko-KR" altLang="en-US" sz="11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 분리</a:t>
            </a:r>
            <a:endParaRPr lang="en-US" altLang="ko-KR" sz="1100" dirty="0">
              <a:solidFill>
                <a:srgbClr val="000000"/>
              </a:solidFill>
              <a:latin typeface="+mn-lt"/>
              <a:ea typeface="맑은 고딕" pitchFamily="50" charset="-127"/>
            </a:endParaRPr>
          </a:p>
          <a:p>
            <a:pPr lvl="1" eaLnBrk="0" hangingPunct="0">
              <a:spcBef>
                <a:spcPct val="20000"/>
              </a:spcBef>
              <a:buSzPct val="120000"/>
            </a:pPr>
            <a:r>
              <a:rPr lang="ko-KR" altLang="en-US" sz="11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안정성을 위해 정규화</a:t>
            </a:r>
            <a:r>
              <a:rPr lang="en-US" altLang="ko-KR" sz="11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100" dirty="0">
                <a:solidFill>
                  <a:schemeClr val="tx2"/>
                </a:solidFill>
              </a:rPr>
              <a:t>normalization)</a:t>
            </a:r>
            <a:r>
              <a:rPr lang="ko-KR" altLang="en-US" sz="11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사용</a:t>
            </a:r>
            <a:endParaRPr lang="en-US" altLang="ko-KR" sz="11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6DB44-FEA3-49AB-8F69-999138AB9341}"/>
              </a:ext>
            </a:extLst>
          </p:cNvPr>
          <p:cNvSpPr txBox="1"/>
          <p:nvPr/>
        </p:nvSpPr>
        <p:spPr>
          <a:xfrm>
            <a:off x="5010150" y="5771245"/>
            <a:ext cx="2686049" cy="51090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 pitchFamily="2" charset="2"/>
              <a:buChar char="§"/>
            </a:pPr>
            <a:r>
              <a:rPr lang="ko-KR" altLang="en-US" sz="14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센싱</a:t>
            </a:r>
            <a:r>
              <a:rPr lang="en-US" altLang="ko-KR" sz="14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통신 </a:t>
            </a:r>
            <a:r>
              <a:rPr lang="en-US" altLang="ko-KR" sz="14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SNR </a:t>
            </a:r>
            <a:r>
              <a:rPr lang="ko-KR" altLang="en-US" sz="14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정보 벡터</a:t>
            </a:r>
            <a:endParaRPr lang="en-US" altLang="ko-KR" sz="1400" dirty="0">
              <a:solidFill>
                <a:srgbClr val="000000"/>
              </a:solidFill>
              <a:latin typeface="+mn-lt"/>
              <a:ea typeface="맑은 고딕" pitchFamily="50" charset="-127"/>
            </a:endParaRPr>
          </a:p>
          <a:p>
            <a:pPr lvl="1" eaLnBrk="0" hangingPunct="0">
              <a:spcBef>
                <a:spcPct val="20000"/>
              </a:spcBef>
              <a:buSzPct val="120000"/>
            </a:pPr>
            <a:r>
              <a:rPr lang="ko-KR" altLang="en-US" sz="11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실수 값 그대로 사용</a:t>
            </a:r>
            <a:endParaRPr lang="en-US" altLang="ko-KR" sz="11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0F5BD1-5CC4-4599-9583-08ACAC6B29DB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flipH="1">
            <a:off x="4114800" y="3429000"/>
            <a:ext cx="533400" cy="5333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45E4644-9213-40CC-B0C3-E0D35CD9FDE8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3276602" y="6026700"/>
            <a:ext cx="1733548" cy="92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9107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E64971E-02E1-495D-888E-00724F1151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MDP – Action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) &amp; Reward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) design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8E64971E-02E1-495D-888E-00724F1151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04" b="-12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7D5791-12AC-4374-B5B1-F940EEA304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175" y="914400"/>
                <a:ext cx="8610600" cy="5715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24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현재 </a:t>
                </a:r>
                <a:r>
                  <a:rPr lang="en-US" altLang="ko-KR" dirty="0"/>
                  <a:t>step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/>
                  <a:t>에서 </a:t>
                </a:r>
                <a:r>
                  <a:rPr lang="en-US" altLang="ko-KR" dirty="0"/>
                  <a:t>RIS </a:t>
                </a:r>
                <a:r>
                  <a:rPr lang="ko-KR" altLang="en-US" dirty="0"/>
                  <a:t>위상 변화 행렬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해당 행렬의 </a:t>
                </a:r>
                <a:r>
                  <a:rPr lang="en-US" altLang="ko-KR" dirty="0"/>
                  <a:t>Hermitian </a:t>
                </a:r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으로 정의</a:t>
                </a:r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corr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400" dirty="0"/>
              </a:p>
              <a:p>
                <a:pPr marL="0" indent="0">
                  <a:buNone/>
                </a:pPr>
                <a:endParaRPr lang="en-US" altLang="ko-KR" sz="1200" dirty="0"/>
              </a:p>
              <a:p>
                <a:pPr marL="0" indent="0">
                  <a:buNone/>
                </a:pPr>
                <a:r>
                  <a:rPr lang="en-US" altLang="ko-KR" sz="1800" b="1" dirty="0"/>
                  <a:t>                     (1)               (2)                     (3)                          (4)</a:t>
                </a:r>
              </a:p>
              <a:p>
                <a:pPr marL="457200" lvl="1" indent="0">
                  <a:buNone/>
                </a:pPr>
                <a:endParaRPr lang="en-US" altLang="ko-KR" sz="1200" b="1" dirty="0"/>
              </a:p>
              <a:p>
                <a:pPr marL="457200" lvl="1" indent="0">
                  <a:buNone/>
                </a:pPr>
                <a:r>
                  <a:rPr lang="en-US" altLang="ko-KR" sz="1600" b="1" dirty="0"/>
                  <a:t>(1) </a:t>
                </a:r>
                <a:r>
                  <a:rPr lang="ko-KR" altLang="en-US" sz="1600" dirty="0"/>
                  <a:t>센싱</a:t>
                </a:r>
                <a:r>
                  <a:rPr lang="en-US" altLang="ko-KR" sz="1600" dirty="0"/>
                  <a:t>/</a:t>
                </a:r>
                <a:r>
                  <a:rPr lang="ko-KR" altLang="en-US" sz="1600" dirty="0"/>
                  <a:t>통신 채널이 유사할수록 센싱 </a:t>
                </a:r>
                <a:r>
                  <a:rPr lang="en-US" altLang="ko-KR" sz="1600" dirty="0"/>
                  <a:t>SNR</a:t>
                </a:r>
                <a:r>
                  <a:rPr lang="ko-KR" altLang="en-US" sz="1600" dirty="0"/>
                  <a:t> ↑</a:t>
                </a:r>
                <a:r>
                  <a:rPr lang="en-US" altLang="ko-KR" sz="1600" dirty="0"/>
                  <a:t>	</a:t>
                </a:r>
                <a:r>
                  <a:rPr lang="en-US" altLang="ko-KR" sz="1600" b="1" dirty="0"/>
                  <a:t>(2) </a:t>
                </a:r>
                <a:r>
                  <a:rPr lang="ko-KR" altLang="en-US" sz="1600" dirty="0"/>
                  <a:t>최대화 목적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센싱</a:t>
                </a:r>
                <a:r>
                  <a:rPr lang="en-US" altLang="ko-KR" sz="1600" dirty="0"/>
                  <a:t> SNR) </a:t>
                </a:r>
              </a:p>
              <a:p>
                <a:pPr marL="457200" lvl="1" indent="0">
                  <a:buNone/>
                </a:pPr>
                <a:r>
                  <a:rPr lang="en-US" altLang="ko-KR" sz="1600" b="1" dirty="0"/>
                  <a:t>(3) </a:t>
                </a:r>
                <a:r>
                  <a:rPr lang="ko-KR" altLang="en-US" sz="1600" dirty="0"/>
                  <a:t>제약 조건</a:t>
                </a:r>
                <a:r>
                  <a:rPr lang="en-US" altLang="ko-KR" sz="1600" dirty="0"/>
                  <a:t>(</a:t>
                </a:r>
                <a:r>
                  <a:rPr lang="ko-KR" altLang="en-US" sz="1600" dirty="0">
                    <a:solidFill>
                      <a:schemeClr val="tx2"/>
                    </a:solidFill>
                    <a:latin typeface="맑은 고딕" panose="020B0503020000020004" pitchFamily="50" charset="-127"/>
                  </a:rPr>
                  <a:t>통신 </a:t>
                </a:r>
                <a:r>
                  <a:rPr lang="en-US" altLang="ko-KR" sz="1600" dirty="0">
                    <a:solidFill>
                      <a:schemeClr val="tx2"/>
                    </a:solidFill>
                  </a:rPr>
                  <a:t>SNR</a:t>
                </a:r>
                <a:r>
                  <a:rPr lang="en-US" altLang="ko-KR" sz="1600" dirty="0">
                    <a:solidFill>
                      <a:schemeClr val="tx2"/>
                    </a:solidFill>
                    <a:latin typeface="맑은 고딕" panose="020B0503020000020004" pitchFamily="50" charset="-127"/>
                  </a:rPr>
                  <a:t>) </a:t>
                </a:r>
                <a:r>
                  <a:rPr lang="ko-KR" altLang="en-US" sz="1600" dirty="0"/>
                  <a:t>만족을 위한 항</a:t>
                </a:r>
                <a:r>
                  <a:rPr lang="en-US" altLang="ko-KR" sz="1600" dirty="0"/>
                  <a:t>	</a:t>
                </a:r>
                <a:r>
                  <a:rPr lang="en-US" altLang="ko-KR" sz="1600" b="1" dirty="0"/>
                  <a:t>(4) </a:t>
                </a:r>
                <a:r>
                  <a:rPr lang="ko-KR" altLang="en-US" sz="1600" dirty="0"/>
                  <a:t>제약 조건 위반 시 </a:t>
                </a:r>
                <a:r>
                  <a:rPr lang="ko-KR" altLang="en-US" sz="1600" dirty="0" err="1"/>
                  <a:t>패널티로</a:t>
                </a:r>
                <a:r>
                  <a:rPr lang="ko-KR" altLang="en-US" sz="1600" dirty="0"/>
                  <a:t> 반영</a:t>
                </a: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2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corr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각각 채널 상관 계수 반영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센싱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통신 </a:t>
                </a:r>
                <a:r>
                  <a:rPr lang="en-US" altLang="ko-KR" dirty="0"/>
                  <a:t>SNR </a:t>
                </a:r>
                <a:r>
                  <a:rPr lang="ko-KR" altLang="en-US" dirty="0"/>
                  <a:t>가중 반영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제약 위반 여부 반영에 대한 파라미터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c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c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/>
                  <a:t>는 센싱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통신 </a:t>
                </a:r>
                <a:r>
                  <a:rPr lang="en-US" altLang="ko-KR" dirty="0"/>
                  <a:t>effective channel</a:t>
                </a:r>
                <a:r>
                  <a:rPr lang="ko-KR" altLang="en-US" dirty="0"/>
                  <a:t>의 상관 계수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7D5791-12AC-4374-B5B1-F940EEA304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5" y="914400"/>
                <a:ext cx="8610600" cy="5715000"/>
              </a:xfrm>
              <a:blipFill>
                <a:blip r:embed="rId3"/>
                <a:stretch>
                  <a:fillRect l="-1345" t="-1599" r="-4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23657-37B9-4DA8-B2AA-2CA96157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12</a:t>
            </a:fld>
            <a:endParaRPr lang="en-US" altLang="ko-KR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45B766F2-5D2B-4B26-94F6-FAA4D5A1D50D}"/>
              </a:ext>
            </a:extLst>
          </p:cNvPr>
          <p:cNvSpPr/>
          <p:nvPr/>
        </p:nvSpPr>
        <p:spPr bwMode="auto">
          <a:xfrm rot="16200000">
            <a:off x="1721079" y="2606930"/>
            <a:ext cx="215442" cy="914400"/>
          </a:xfrm>
          <a:prstGeom prst="leftBrace">
            <a:avLst>
              <a:gd name="adj1" fmla="val 40833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DDD0EA50-B97B-4B8F-B3F4-209BFC34EC63}"/>
              </a:ext>
            </a:extLst>
          </p:cNvPr>
          <p:cNvSpPr/>
          <p:nvPr/>
        </p:nvSpPr>
        <p:spPr bwMode="auto">
          <a:xfrm rot="16200000">
            <a:off x="2940279" y="2683130"/>
            <a:ext cx="215442" cy="762000"/>
          </a:xfrm>
          <a:prstGeom prst="leftBrace">
            <a:avLst>
              <a:gd name="adj1" fmla="val 40833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6A922F2C-31D0-4904-BF27-C5F66556A91E}"/>
              </a:ext>
            </a:extLst>
          </p:cNvPr>
          <p:cNvSpPr/>
          <p:nvPr/>
        </p:nvSpPr>
        <p:spPr bwMode="auto">
          <a:xfrm rot="16200000">
            <a:off x="4563339" y="2302130"/>
            <a:ext cx="215442" cy="1524000"/>
          </a:xfrm>
          <a:prstGeom prst="leftBrace">
            <a:avLst>
              <a:gd name="adj1" fmla="val 40833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532D5449-97F1-435C-B890-FE360688D686}"/>
              </a:ext>
            </a:extLst>
          </p:cNvPr>
          <p:cNvSpPr/>
          <p:nvPr/>
        </p:nvSpPr>
        <p:spPr bwMode="auto">
          <a:xfrm rot="16200000">
            <a:off x="6483579" y="2264030"/>
            <a:ext cx="215442" cy="1600200"/>
          </a:xfrm>
          <a:prstGeom prst="leftBrace">
            <a:avLst>
              <a:gd name="adj1" fmla="val 40833"/>
              <a:gd name="adj2" fmla="val 50000"/>
            </a:avLst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5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4C309-8EE5-4C3A-B1E3-217DD931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</a:t>
            </a:r>
            <a:r>
              <a:rPr lang="ko-KR" altLang="en-US" dirty="0"/>
              <a:t> 알고리즘</a:t>
            </a:r>
            <a:r>
              <a:rPr lang="en-US" altLang="ko-KR" dirty="0"/>
              <a:t>: SAC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70A1F-ED9E-4CAE-BE40-3420D69F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4" y="914400"/>
            <a:ext cx="8810626" cy="5715000"/>
          </a:xfrm>
        </p:spPr>
        <p:txBody>
          <a:bodyPr/>
          <a:lstStyle/>
          <a:p>
            <a:r>
              <a:rPr lang="ko-KR" altLang="en-US" sz="2000" dirty="0"/>
              <a:t>알고리즘 선택 근거</a:t>
            </a:r>
            <a:endParaRPr lang="en-US" altLang="ko-KR" sz="2000" dirty="0"/>
          </a:p>
          <a:p>
            <a:pPr marL="800100" lvl="1" indent="-342900">
              <a:lnSpc>
                <a:spcPct val="120000"/>
              </a:lnSpc>
              <a:buAutoNum type="arabicParenR"/>
            </a:pPr>
            <a:r>
              <a:rPr lang="en-US" altLang="ko-KR" sz="1800" dirty="0"/>
              <a:t>RIS </a:t>
            </a:r>
            <a:r>
              <a:rPr lang="ko-KR" altLang="en-US" sz="1800" dirty="0"/>
              <a:t>위상</a:t>
            </a:r>
            <a:r>
              <a:rPr lang="en-US" altLang="ko-KR" sz="1800" dirty="0"/>
              <a:t>(</a:t>
            </a:r>
            <a:r>
              <a:rPr lang="ko-KR" altLang="en-US" sz="1800" dirty="0"/>
              <a:t>각도</a:t>
            </a:r>
            <a:r>
              <a:rPr lang="en-US" altLang="ko-KR" sz="1800" dirty="0"/>
              <a:t>)</a:t>
            </a:r>
            <a:r>
              <a:rPr lang="ko-KR" altLang="en-US" sz="1800" dirty="0"/>
              <a:t>은 연속 변수이므로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continuous action space</a:t>
            </a:r>
            <a:r>
              <a:rPr lang="ko-KR" altLang="en-US" sz="1800" dirty="0"/>
              <a:t>를 가짐</a:t>
            </a:r>
            <a:endParaRPr lang="en-US" altLang="ko-KR" sz="1800" dirty="0"/>
          </a:p>
          <a:p>
            <a:pPr marL="1200150" lvl="2" indent="-342900">
              <a:lnSpc>
                <a:spcPct val="120000"/>
              </a:lnSpc>
            </a:pPr>
            <a:r>
              <a:rPr lang="en-US" altLang="ko-KR" sz="1400" dirty="0"/>
              <a:t>DQN</a:t>
            </a:r>
            <a:r>
              <a:rPr lang="ko-KR" altLang="en-US" sz="1400" dirty="0"/>
              <a:t>과 같이 연속 변수를 이산화 시 </a:t>
            </a:r>
            <a:r>
              <a:rPr lang="en-US" altLang="ko-KR" sz="1400" dirty="0"/>
              <a:t>dimension</a:t>
            </a:r>
            <a:r>
              <a:rPr lang="ko-KR" altLang="en-US" sz="1400" dirty="0"/>
              <a:t> 급증</a:t>
            </a:r>
            <a:r>
              <a:rPr lang="en-US" altLang="ko-KR" sz="1400" dirty="0"/>
              <a:t>, </a:t>
            </a:r>
            <a:r>
              <a:rPr lang="ko-KR" altLang="en-US" sz="1400" dirty="0"/>
              <a:t>오차로 인해 성능 하락</a:t>
            </a:r>
            <a:endParaRPr lang="en-US" altLang="ko-KR" sz="1400" dirty="0"/>
          </a:p>
          <a:p>
            <a:pPr marL="1200150" lvl="2" indent="-342900">
              <a:lnSpc>
                <a:spcPct val="120000"/>
              </a:lnSpc>
            </a:pPr>
            <a:r>
              <a:rPr lang="ko-KR" altLang="en-US" sz="1400" dirty="0"/>
              <a:t>설계한</a:t>
            </a:r>
            <a:r>
              <a:rPr lang="en-US" altLang="ko-KR" sz="1400" dirty="0"/>
              <a:t> state </a:t>
            </a:r>
            <a:r>
              <a:rPr lang="ko-KR" altLang="en-US" sz="1400" dirty="0"/>
              <a:t>역시 연속 공간이며</a:t>
            </a:r>
            <a:r>
              <a:rPr lang="en-US" altLang="ko-KR" sz="1400" dirty="0"/>
              <a:t>, dimension</a:t>
            </a:r>
            <a:r>
              <a:rPr lang="ko-KR" altLang="en-US" sz="1400" dirty="0"/>
              <a:t> 매우 큼 </a:t>
            </a:r>
            <a:r>
              <a:rPr lang="en-US" altLang="ko-KR" sz="1400" dirty="0">
                <a:sym typeface="Wingdings" panose="05000000000000000000" pitchFamily="2" charset="2"/>
              </a:rPr>
              <a:t> deterministic policy </a:t>
            </a:r>
            <a:r>
              <a:rPr lang="ko-KR" altLang="en-US" sz="1400" dirty="0">
                <a:sym typeface="Wingdings" panose="05000000000000000000" pitchFamily="2" charset="2"/>
              </a:rPr>
              <a:t>계열보다 효율적</a:t>
            </a:r>
            <a:endParaRPr lang="en-US" altLang="ko-KR" sz="1400" dirty="0"/>
          </a:p>
          <a:p>
            <a:pPr marL="800100" lvl="1" indent="-342900">
              <a:lnSpc>
                <a:spcPct val="120000"/>
              </a:lnSpc>
              <a:buAutoNum type="arabicParenR"/>
            </a:pPr>
            <a:r>
              <a:rPr lang="ko-KR" altLang="en-US" sz="1800" dirty="0"/>
              <a:t>탐색</a:t>
            </a:r>
            <a:r>
              <a:rPr lang="en-US" altLang="ko-KR" sz="1800" dirty="0"/>
              <a:t>(Exploration)</a:t>
            </a:r>
            <a:r>
              <a:rPr lang="ko-KR" altLang="en-US" sz="1800" dirty="0"/>
              <a:t>이 전체 성능에서 매우 중요한 문제임</a:t>
            </a:r>
            <a:endParaRPr lang="en-US" altLang="ko-KR" sz="1800" dirty="0"/>
          </a:p>
          <a:p>
            <a:pPr marL="1200150" lvl="2" indent="-342900">
              <a:lnSpc>
                <a:spcPct val="120000"/>
              </a:lnSpc>
            </a:pPr>
            <a:r>
              <a:rPr lang="en-US" altLang="ko-KR" sz="1400" dirty="0"/>
              <a:t>RIS</a:t>
            </a:r>
            <a:r>
              <a:rPr lang="ko-KR" altLang="en-US" sz="1400" dirty="0"/>
              <a:t> 위상에 따라 </a:t>
            </a:r>
            <a:r>
              <a:rPr lang="en-US" altLang="ko-KR" sz="1400" dirty="0"/>
              <a:t>BS-</a:t>
            </a:r>
            <a:r>
              <a:rPr lang="ko-KR" altLang="en-US" sz="1400" dirty="0"/>
              <a:t>타겟</a:t>
            </a:r>
            <a:r>
              <a:rPr lang="en-US" altLang="ko-KR" sz="1400" dirty="0"/>
              <a:t>/</a:t>
            </a:r>
            <a:r>
              <a:rPr lang="ko-KR" altLang="en-US" sz="1400" dirty="0"/>
              <a:t>사용자 간의 </a:t>
            </a:r>
            <a:r>
              <a:rPr lang="en-US" altLang="ko-KR" sz="1400" dirty="0"/>
              <a:t>end-to-end </a:t>
            </a:r>
            <a:r>
              <a:rPr lang="ko-KR" altLang="en-US" sz="1400" dirty="0"/>
              <a:t>채널이 결정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각도의 미세한 변화가 센싱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sym typeface="Wingdings" panose="05000000000000000000" pitchFamily="2" charset="2"/>
              </a:rPr>
              <a:t>통신 </a:t>
            </a:r>
            <a:r>
              <a:rPr lang="en-US" altLang="ko-KR" sz="1400" dirty="0">
                <a:sym typeface="Wingdings" panose="05000000000000000000" pitchFamily="2" charset="2"/>
              </a:rPr>
              <a:t>SNR </a:t>
            </a:r>
            <a:r>
              <a:rPr lang="ko-KR" altLang="en-US" sz="1400" dirty="0">
                <a:sym typeface="Wingdings" panose="05000000000000000000" pitchFamily="2" charset="2"/>
              </a:rPr>
              <a:t>값에 큰 영향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1200150" lvl="2" indent="-342900">
              <a:lnSpc>
                <a:spcPct val="120000"/>
              </a:lnSpc>
            </a:pPr>
            <a:r>
              <a:rPr lang="en-US" altLang="ko-KR" sz="1400" dirty="0"/>
              <a:t>SAC</a:t>
            </a:r>
            <a:r>
              <a:rPr lang="ko-KR" altLang="en-US" sz="1400" dirty="0"/>
              <a:t>는 불확실성</a:t>
            </a:r>
            <a:r>
              <a:rPr lang="en-US" altLang="ko-KR" sz="1400" dirty="0"/>
              <a:t>(Entropy)</a:t>
            </a:r>
            <a:r>
              <a:rPr lang="ko-KR" altLang="en-US" sz="1400" dirty="0"/>
              <a:t>을 유지하면서 </a:t>
            </a:r>
            <a:r>
              <a:rPr lang="en-US" altLang="ko-KR" sz="1400" dirty="0"/>
              <a:t>stochastic policy</a:t>
            </a:r>
            <a:r>
              <a:rPr lang="ko-KR" altLang="en-US" sz="1400" dirty="0"/>
              <a:t>를 출력하므로</a:t>
            </a:r>
            <a:r>
              <a:rPr lang="en-US" altLang="ko-KR" sz="1400" dirty="0"/>
              <a:t>, exploration</a:t>
            </a:r>
            <a:r>
              <a:rPr lang="ko-KR" altLang="en-US" sz="1400" dirty="0"/>
              <a:t> 능력이 </a:t>
            </a:r>
            <a:r>
              <a:rPr lang="en-US" altLang="ko-KR" sz="1400" dirty="0"/>
              <a:t>deterministic policy </a:t>
            </a:r>
            <a:r>
              <a:rPr lang="ko-KR" altLang="en-US" sz="1400" dirty="0"/>
              <a:t>계열보다 우수</a:t>
            </a:r>
            <a:endParaRPr lang="en-US" altLang="ko-KR" sz="1400" dirty="0"/>
          </a:p>
          <a:p>
            <a:pPr marL="800100" lvl="1" indent="-342900">
              <a:lnSpc>
                <a:spcPct val="120000"/>
              </a:lnSpc>
              <a:buAutoNum type="arabicParenR"/>
            </a:pPr>
            <a:r>
              <a:rPr lang="ko-KR" altLang="en-US" sz="1800" dirty="0"/>
              <a:t>센싱 </a:t>
            </a:r>
            <a:r>
              <a:rPr lang="en-US" altLang="ko-KR" sz="1800" dirty="0"/>
              <a:t>SNR</a:t>
            </a:r>
            <a:r>
              <a:rPr lang="ko-KR" altLang="en-US" sz="1800" dirty="0"/>
              <a:t>을 극대화 하면서도 통신 </a:t>
            </a:r>
            <a:r>
              <a:rPr lang="en-US" altLang="ko-KR" sz="1800" dirty="0"/>
              <a:t>SNR</a:t>
            </a:r>
            <a:r>
              <a:rPr lang="ko-KR" altLang="en-US" sz="1800" dirty="0"/>
              <a:t>을 일정 수준 보장해야 함</a:t>
            </a:r>
            <a:endParaRPr lang="en-US" altLang="ko-KR" sz="1800" dirty="0"/>
          </a:p>
          <a:p>
            <a:pPr marL="1200150" lvl="2" indent="-342900">
              <a:lnSpc>
                <a:spcPct val="120000"/>
              </a:lnSpc>
            </a:pPr>
            <a:r>
              <a:rPr lang="en-US" altLang="ko-KR" sz="1400" dirty="0"/>
              <a:t>SAC</a:t>
            </a:r>
            <a:r>
              <a:rPr lang="ko-KR" altLang="en-US" sz="1400" dirty="0"/>
              <a:t>의 </a:t>
            </a:r>
            <a:r>
              <a:rPr lang="en-US" altLang="ko-KR" sz="1400" dirty="0"/>
              <a:t>stochastic policy</a:t>
            </a:r>
            <a:r>
              <a:rPr lang="ko-KR" altLang="en-US" sz="1400" dirty="0"/>
              <a:t>는 다양한 </a:t>
            </a:r>
            <a:r>
              <a:rPr lang="en-US" altLang="ko-KR" sz="1400" dirty="0"/>
              <a:t>trade-off</a:t>
            </a:r>
            <a:r>
              <a:rPr lang="ko-KR" altLang="en-US" sz="1400" dirty="0"/>
              <a:t>를 탐색하면서</a:t>
            </a:r>
            <a:r>
              <a:rPr lang="en-US" altLang="ko-KR" sz="1400" dirty="0"/>
              <a:t> deterministic policy </a:t>
            </a:r>
            <a:r>
              <a:rPr lang="ko-KR" altLang="en-US" sz="1400" dirty="0"/>
              <a:t>계열보다 빠르게 균형점을 찾을 수 있어 </a:t>
            </a:r>
            <a:r>
              <a:rPr lang="en-US" altLang="ko-KR" sz="1400" dirty="0"/>
              <a:t>multi-objective reward</a:t>
            </a:r>
            <a:r>
              <a:rPr lang="ko-KR" altLang="en-US" sz="1400" dirty="0"/>
              <a:t>에 유리</a:t>
            </a:r>
            <a:endParaRPr lang="en-US" altLang="ko-KR" sz="1400" dirty="0"/>
          </a:p>
          <a:p>
            <a:pPr marL="800100" lvl="1" indent="-342900">
              <a:lnSpc>
                <a:spcPct val="120000"/>
              </a:lnSpc>
              <a:buAutoNum type="arabicParenR"/>
            </a:pPr>
            <a:r>
              <a:rPr lang="ko-KR" altLang="en-US" sz="1800" dirty="0"/>
              <a:t>데이터 효율성이 중요한 환경임</a:t>
            </a:r>
            <a:endParaRPr lang="en-US" altLang="ko-KR" sz="1800" dirty="0"/>
          </a:p>
          <a:p>
            <a:pPr marL="1200150" lvl="2" indent="-342900">
              <a:lnSpc>
                <a:spcPct val="120000"/>
              </a:lnSpc>
            </a:pPr>
            <a:r>
              <a:rPr lang="ko-KR" altLang="en-US" sz="1400" dirty="0"/>
              <a:t>시뮬레이션 관점과 실제 구현의 관점 모두에서</a:t>
            </a:r>
            <a:r>
              <a:rPr lang="en-US" altLang="ko-KR" sz="1400" dirty="0"/>
              <a:t>, </a:t>
            </a:r>
            <a:r>
              <a:rPr lang="ko-KR" altLang="en-US" sz="1400" dirty="0"/>
              <a:t>채널 데이터를 위한 환경 상호작용 비용이 매우 큼</a:t>
            </a:r>
            <a:r>
              <a:rPr lang="en-US" altLang="ko-KR" sz="1400" dirty="0"/>
              <a:t>(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생성 또는 수집</a:t>
            </a:r>
            <a:r>
              <a:rPr lang="en-US" altLang="ko-KR" sz="1400" dirty="0"/>
              <a:t>/</a:t>
            </a:r>
            <a:r>
              <a:rPr lang="ko-KR" altLang="en-US" sz="1400" dirty="0"/>
              <a:t>연산 비용이 큼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sym typeface="Wingdings" panose="05000000000000000000" pitchFamily="2" charset="2"/>
              </a:rPr>
              <a:t> 적은 데이터로도 학습이 효율적인 알고리즘이 유리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1200150" lvl="2" indent="-342900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SAC</a:t>
            </a:r>
            <a:r>
              <a:rPr lang="ko-KR" altLang="en-US" sz="1400" dirty="0">
                <a:sym typeface="Wingdings" panose="05000000000000000000" pitchFamily="2" charset="2"/>
              </a:rPr>
              <a:t>는 </a:t>
            </a:r>
            <a:r>
              <a:rPr lang="en-US" altLang="ko-KR" sz="1400" dirty="0">
                <a:sym typeface="Wingdings" panose="05000000000000000000" pitchFamily="2" charset="2"/>
              </a:rPr>
              <a:t>off-policy method</a:t>
            </a:r>
            <a:r>
              <a:rPr lang="ko-KR" altLang="en-US" sz="1400" dirty="0">
                <a:sym typeface="Wingdings" panose="05000000000000000000" pitchFamily="2" charset="2"/>
              </a:rPr>
              <a:t>로서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학습 과정에서 경험한 </a:t>
            </a:r>
            <a:r>
              <a:rPr lang="en-US" altLang="ko-KR" sz="1400" dirty="0">
                <a:sym typeface="Wingdings" panose="05000000000000000000" pitchFamily="2" charset="2"/>
              </a:rPr>
              <a:t>transition</a:t>
            </a:r>
            <a:r>
              <a:rPr lang="ko-KR" altLang="en-US" sz="1400" dirty="0">
                <a:sym typeface="Wingdings" panose="05000000000000000000" pitchFamily="2" charset="2"/>
              </a:rPr>
              <a:t>을 </a:t>
            </a:r>
            <a:r>
              <a:rPr lang="en-US" altLang="ko-KR" sz="1400" dirty="0">
                <a:sym typeface="Wingdings" panose="05000000000000000000" pitchFamily="2" charset="2"/>
              </a:rPr>
              <a:t>replay buffer</a:t>
            </a:r>
            <a:r>
              <a:rPr lang="ko-KR" altLang="en-US" sz="1400" dirty="0">
                <a:sym typeface="Wingdings" panose="05000000000000000000" pitchFamily="2" charset="2"/>
              </a:rPr>
              <a:t>에 저장하여 사용하므로 데이터 효율이 높고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환경과의 상호작용 비용을 낮출 수 있음</a:t>
            </a: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0DF12B-CDCE-453E-A995-0479C173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756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2BD9A-D0B0-48B7-9288-5AFD16D2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</a:t>
            </a:r>
            <a:r>
              <a:rPr lang="ko-KR" altLang="en-US" dirty="0"/>
              <a:t> 알고리즘</a:t>
            </a:r>
            <a:r>
              <a:rPr lang="en-US" altLang="ko-KR" dirty="0"/>
              <a:t>: SAC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구조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17445BF-FE65-40A2-829E-12082731B7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/>
                  <a:t>Actor network: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ko-KR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18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 </a:t>
                </a:r>
                <a:r>
                  <a:rPr lang="ko-KR" altLang="en-US" sz="1800" dirty="0"/>
                  <a:t>이때</a:t>
                </a:r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ℑ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ℑ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</m:oMath>
                </a14:m>
                <a:r>
                  <a:rPr lang="ko-KR" altLang="en-US" sz="1800" dirty="0"/>
                  <a:t> 확장 및 </a:t>
                </a:r>
                <a:r>
                  <a:rPr lang="en-US" altLang="ko-KR" sz="1800" dirty="0"/>
                  <a:t>flatten</a:t>
                </a:r>
              </a:p>
              <a:p>
                <a:pPr lvl="1"/>
                <a:r>
                  <a:rPr lang="en-US" altLang="ko-KR" sz="1800" dirty="0"/>
                  <a:t>Output: </a:t>
                </a:r>
                <a:r>
                  <a:rPr lang="ko-KR" altLang="en-US" sz="1800" dirty="0"/>
                  <a:t>각 </a:t>
                </a:r>
                <a:r>
                  <a:rPr lang="en-US" altLang="ko-KR" sz="1800" dirty="0"/>
                  <a:t>RE</a:t>
                </a:r>
                <a:r>
                  <a:rPr lang="ko-KR" altLang="en-US" sz="1800" dirty="0"/>
                  <a:t>의 위상</a:t>
                </a:r>
                <a:r>
                  <a:rPr lang="en-US" altLang="ko-KR" sz="1800" dirty="0"/>
                  <a:t>(</a:t>
                </a:r>
                <a:r>
                  <a:rPr lang="ko-KR" altLang="en-US" sz="1800" dirty="0"/>
                  <a:t>각도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ko-KR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800" dirty="0"/>
                  <a:t>)</a:t>
                </a:r>
                <a:r>
                  <a:rPr lang="ko-KR" altLang="en-US" sz="1800" dirty="0"/>
                  <a:t>에 대한 </a:t>
                </a:r>
                <a:r>
                  <a:rPr lang="ko-KR" altLang="en-US" sz="1800" dirty="0" err="1"/>
                  <a:t>가우시안</a:t>
                </a:r>
                <a:r>
                  <a:rPr lang="ko-KR" altLang="en-US" sz="1800" dirty="0"/>
                  <a:t> 평균과 로그 분산</a:t>
                </a:r>
                <a:endParaRPr lang="en-US" altLang="ko-KR" sz="1800" dirty="0"/>
              </a:p>
              <a:p>
                <a:pPr lvl="2"/>
                <a:r>
                  <a:rPr lang="ko-KR" altLang="en-US" sz="1600" dirty="0"/>
                  <a:t>이후 </a:t>
                </a:r>
                <a14:m>
                  <m:oMath xmlns:m="http://schemas.openxmlformats.org/officeDocument/2006/math">
                    <m:r>
                      <a:rPr lang="en-US" altLang="ko-KR" sz="16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altLang="ko-KR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p>
                          <m:sSupPr>
                            <m:ctrlPr>
                              <a:rPr lang="en-US" altLang="ko-KR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altLang="ko-KR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ko-KR" altLang="en-US" sz="1600" dirty="0"/>
                  <a:t> 으</a:t>
                </a: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변환</a:t>
                </a:r>
                <a:endParaRPr lang="en-US" altLang="ko-KR" sz="1600" dirty="0"/>
              </a:p>
              <a:p>
                <a:pPr>
                  <a:lnSpc>
                    <a:spcPct val="120000"/>
                  </a:lnSpc>
                </a:pPr>
                <a:endParaRPr lang="en-US" altLang="ko-KR" sz="500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/>
                  <a:t>Critic – main Q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ko-KR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1800" dirty="0"/>
                  <a:t>Input: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 </a:t>
                </a:r>
                <a:r>
                  <a:rPr lang="ko-KR" altLang="en-US" sz="1800" dirty="0"/>
                  <a:t>이때</a:t>
                </a:r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ℜ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  <m: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ℑ</m:t>
                        </m:r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d>
                    <m:r>
                      <a:rPr lang="en-US" altLang="ko-KR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ko-KR" altLang="en-US" sz="1800" dirty="0"/>
                  <a:t> 확장 및 </a:t>
                </a:r>
                <a:r>
                  <a:rPr lang="en-US" altLang="ko-KR" sz="1800" dirty="0"/>
                  <a:t>flatten</a:t>
                </a:r>
              </a:p>
              <a:p>
                <a:pPr lvl="1"/>
                <a:r>
                  <a:rPr lang="en-US" altLang="ko-KR" sz="1800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1800" dirty="0"/>
                          <m:t>, 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ko-KR" sz="1800" dirty="0"/>
              </a:p>
              <a:p>
                <a:pPr lvl="2"/>
                <a:r>
                  <a:rPr lang="ko-KR" altLang="en-US" sz="1600" dirty="0"/>
                  <a:t>이후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sz="1600" dirty="0"/>
                              <m:t>, 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ko-KR" altLang="en-US" sz="1600" dirty="0"/>
                  <a:t>을 사용하여 </a:t>
                </a:r>
                <a:r>
                  <a:rPr lang="en-US" altLang="ko-KR" sz="1600" dirty="0"/>
                  <a:t>Q</a:t>
                </a:r>
                <a:r>
                  <a:rPr lang="ko-KR" altLang="en-US" sz="1600" dirty="0"/>
                  <a:t> 값 </a:t>
                </a:r>
                <a:r>
                  <a:rPr lang="en-US" altLang="ko-KR" sz="1600" dirty="0"/>
                  <a:t>overestimation</a:t>
                </a:r>
                <a:r>
                  <a:rPr lang="ko-KR" altLang="en-US" sz="1600" dirty="0"/>
                  <a:t>을 줄임</a:t>
                </a:r>
                <a:endParaRPr lang="en-US" altLang="ko-KR" sz="1600" dirty="0"/>
              </a:p>
              <a:p>
                <a:pPr lvl="2">
                  <a:lnSpc>
                    <a:spcPct val="120000"/>
                  </a:lnSpc>
                </a:pPr>
                <a:endParaRPr lang="en-US" altLang="ko-KR" sz="800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/>
                  <a:t>Critic – target Q network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Sup>
                          <m:sSub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ko-KR" sz="2000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1800" dirty="0"/>
                  <a:t>각 </a:t>
                </a:r>
                <a:r>
                  <a:rPr lang="en-US" altLang="ko-KR" sz="1800" dirty="0"/>
                  <a:t>main Q network</a:t>
                </a:r>
                <a:r>
                  <a:rPr lang="ko-KR" altLang="en-US" sz="1800" dirty="0"/>
                  <a:t>에 대해 동일한 구조의 </a:t>
                </a:r>
                <a:r>
                  <a:rPr lang="en-US" altLang="ko-KR" sz="1800" dirty="0"/>
                  <a:t>target Q network</a:t>
                </a:r>
                <a:r>
                  <a:rPr lang="ko-KR" altLang="en-US" sz="1800" dirty="0"/>
                  <a:t>를 두고</a:t>
                </a:r>
                <a:r>
                  <a:rPr lang="en-US" altLang="ko-KR" sz="1800" dirty="0"/>
                  <a:t>, parameter soft update </a:t>
                </a:r>
                <a:r>
                  <a:rPr lang="en-US" altLang="ko-KR" sz="16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soft</m:t>
                        </m:r>
                      </m:sub>
                    </m:sSub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</m:oMath>
                </a14:m>
                <a:r>
                  <a:rPr lang="en-US" altLang="ko-K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soft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sz="1600" dirty="0"/>
                  <a:t>)</a:t>
                </a:r>
                <a:r>
                  <a:rPr lang="ko-KR" altLang="en-US" sz="1800" dirty="0"/>
                  <a:t>로 학습 안정성 향상</a:t>
                </a:r>
                <a:endParaRPr lang="en-US" altLang="ko-KR" sz="1800" dirty="0"/>
              </a:p>
              <a:p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17445BF-FE65-40A2-829E-12082731B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0" t="-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169560-8B0A-4250-BA03-85780D67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8704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2BD9A-D0B0-48B7-9288-5AFD16D2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</a:t>
            </a:r>
            <a:r>
              <a:rPr lang="ko-KR" altLang="en-US" dirty="0"/>
              <a:t> 알고리즘</a:t>
            </a:r>
            <a:r>
              <a:rPr lang="en-US" altLang="ko-KR" dirty="0"/>
              <a:t>: SAC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(2/2)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17445BF-FE65-40A2-829E-12082731B7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174" y="914400"/>
                <a:ext cx="8686799" cy="5715000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/>
                  <a:t>Target state value (soft value)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1800" dirty="0"/>
                  <a:t>다음 </a:t>
                </a:r>
                <a:r>
                  <a:rPr lang="en-US" altLang="ko-KR" sz="1800" dirty="0"/>
                  <a:t>state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sz="1800" dirty="0"/>
                  <a:t>에서의 </a:t>
                </a:r>
                <a:r>
                  <a:rPr lang="en-US" altLang="ko-KR" sz="1800" dirty="0"/>
                  <a:t>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(⋅|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800" dirty="0"/>
                  <a:t> 대해</a:t>
                </a:r>
                <a:r>
                  <a:rPr lang="en-US" altLang="ko-KR" sz="1800" dirty="0"/>
                  <a:t>, soft value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 sz="180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=1,2</m:t>
                        </m:r>
                      </m:lim>
                    </m:limLow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Sup>
                          <m:sSub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func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endParaRPr lang="en-US" altLang="ko-KR" sz="150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>
                    <a:sym typeface="Wingdings" panose="05000000000000000000" pitchFamily="2" charset="2"/>
                  </a:rPr>
                  <a:t>각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main Q network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의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loss function 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및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parameter update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Q</m:t>
                        </m:r>
                      </m:sub>
                    </m:sSub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8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18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den>
                    </m:f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𝐾</m:t>
                            </m:r>
                          </m:sup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𝛾</m:t>
                            </m:r>
                          </m:e>
                        </m:nary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←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𝜂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Q</m:t>
                        </m:r>
                      </m:sub>
                    </m:sSub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8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=1,2</m:t>
                    </m:r>
                    <m:r>
                      <a:rPr lang="en-US" altLang="ko-KR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800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altLang="ko-KR" sz="1500" dirty="0">
                  <a:sym typeface="Wingdings" panose="05000000000000000000" pitchFamily="2" charset="2"/>
                </a:endParaRPr>
              </a:p>
              <a:p>
                <a:r>
                  <a:rPr lang="en-US" altLang="ko-KR" sz="2000" dirty="0">
                    <a:sym typeface="Wingdings" panose="05000000000000000000" pitchFamily="2" charset="2"/>
                  </a:rPr>
                  <a:t>Actor network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의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loss function 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및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parameter update</a:t>
                </a:r>
                <a:endParaRPr lang="en-US" altLang="ko-KR" sz="20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ℒ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𝜙</m:t>
                        </m:r>
                      </m:e>
                    </m:d>
                    <m:r>
                      <a:rPr lang="en-US" altLang="ko-KR" sz="18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18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sup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func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sz="1800">
                        <a:latin typeface="Cambria Math" panose="02040503050406030204" pitchFamily="18" charset="0"/>
                      </a:rPr>
                      <m:t>−</m:t>
                    </m:r>
                    <m:limLow>
                      <m:limLow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=1,2</m:t>
                        </m:r>
                      </m:lim>
                    </m:limLow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),   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𝜙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←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𝜙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𝜂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𝜙</m:t>
                        </m:r>
                      </m:sub>
                    </m:sSub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∇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𝜙</m:t>
                        </m:r>
                      </m:sub>
                    </m:sSub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ℒ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𝜙</m:t>
                        </m:r>
                      </m:e>
                    </m:d>
                  </m:oMath>
                </a14:m>
                <a:endParaRPr lang="en-US" altLang="ko-KR" sz="18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altLang="ko-KR" sz="1500" dirty="0"/>
              </a:p>
              <a:p>
                <a:r>
                  <a:rPr lang="en-US" altLang="ko-KR" sz="2000" dirty="0"/>
                  <a:t>Temperature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2000" dirty="0"/>
                  <a:t>의</a:t>
                </a:r>
                <a:r>
                  <a:rPr lang="en-US" altLang="ko-KR" sz="2000" dirty="0"/>
                  <a:t> loss function </a:t>
                </a:r>
                <a:r>
                  <a:rPr lang="ko-KR" altLang="en-US" sz="2000" dirty="0"/>
                  <a:t>및 </a:t>
                </a:r>
                <a:r>
                  <a:rPr lang="en-US" altLang="ko-KR" sz="2000" dirty="0"/>
                  <a:t>autotuning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func>
                            <m:d>
                              <m:d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ℋ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 panose="02040503050406030204" pitchFamily="18" charset="0"/>
                                  </a:rPr>
                                  <m:t>target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 </m:t>
                    </m:r>
                    <m:func>
                      <m:func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∇</m:t>
                        </m:r>
                      </m:e>
                      <m:sub>
                        <m:func>
                          <m:func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sub>
                    </m:sSub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ℒ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sub>
                    </m:sSub>
                  </m:oMath>
                </a14:m>
                <a:endParaRPr lang="en-US" altLang="ko-KR" sz="1800" dirty="0"/>
              </a:p>
              <a:p>
                <a:pPr lvl="1"/>
                <a:r>
                  <a:rPr lang="en-US" altLang="ko-KR" sz="1800" dirty="0"/>
                  <a:t>Policy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entropy</a:t>
                </a:r>
                <a:r>
                  <a:rPr lang="ko-KR" altLang="en-US" sz="1800" dirty="0"/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target</m:t>
                        </m:r>
                      </m:sub>
                    </m:sSub>
                  </m:oMath>
                </a14:m>
                <a:r>
                  <a:rPr lang="ko-KR" altLang="en-US" sz="1800" dirty="0"/>
                  <a:t>보다 낮으면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>
                    <a:latin typeface="맑은 고딕" panose="020B0503020000020004" pitchFamily="50" charset="-127"/>
                    <a:sym typeface="Wingdings" panose="05000000000000000000" pitchFamily="2" charset="2"/>
                  </a:rPr>
                  <a:t>↑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탐색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 </a:t>
                </a:r>
                <a:r>
                  <a:rPr lang="ko-KR" altLang="en-US" sz="1800" dirty="0">
                    <a:latin typeface="맑은 고딕" panose="020B0503020000020004" pitchFamily="50" charset="-127"/>
                    <a:sym typeface="Wingdings" panose="05000000000000000000" pitchFamily="2" charset="2"/>
                  </a:rPr>
                  <a:t>↑</a:t>
                </a:r>
                <a:r>
                  <a:rPr lang="en-US" altLang="ko-KR" sz="1800" dirty="0">
                    <a:latin typeface="맑은 고딕" panose="020B0503020000020004" pitchFamily="50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1800" dirty="0">
                    <a:latin typeface="맑은 고딕" panose="020B0503020000020004" pitchFamily="50" charset="-127"/>
                    <a:sym typeface="Wingdings" panose="05000000000000000000" pitchFamily="2" charset="2"/>
                  </a:rPr>
                  <a:t>높으면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>
                    <a:latin typeface="맑은 고딕" panose="020B0503020000020004" pitchFamily="50" charset="-127"/>
                    <a:sym typeface="Wingdings" panose="05000000000000000000" pitchFamily="2" charset="2"/>
                  </a:rPr>
                  <a:t>↑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탐색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 </a:t>
                </a:r>
                <a:r>
                  <a:rPr lang="ko-KR" altLang="en-US" sz="1800" dirty="0">
                    <a:latin typeface="맑은 고딕" panose="020B0503020000020004" pitchFamily="50" charset="-127"/>
                    <a:sym typeface="Wingdings" panose="05000000000000000000" pitchFamily="2" charset="2"/>
                  </a:rPr>
                  <a:t>↓</a:t>
                </a:r>
                <a:endParaRPr lang="en-US" altLang="ko-KR" sz="1800" dirty="0">
                  <a:latin typeface="맑은 고딕" panose="020B0503020000020004" pitchFamily="50" charset="-127"/>
                  <a:sym typeface="Wingdings" panose="05000000000000000000" pitchFamily="2" charset="2"/>
                </a:endParaRPr>
              </a:p>
              <a:p>
                <a:pPr lvl="2"/>
                <a:r>
                  <a:rPr lang="ko-KR" altLang="en-US" sz="1600" dirty="0">
                    <a:latin typeface="맑은 고딕" panose="020B0503020000020004" pitchFamily="50" charset="-127"/>
                    <a:sym typeface="Wingdings" panose="05000000000000000000" pitchFamily="2" charset="2"/>
                  </a:rPr>
                  <a:t>학습 초반에는 탐색 ↑</a:t>
                </a:r>
                <a:r>
                  <a:rPr lang="en-US" altLang="ko-KR" sz="1600" dirty="0">
                    <a:latin typeface="맑은 고딕" panose="020B0503020000020004" pitchFamily="50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1600" dirty="0">
                    <a:latin typeface="맑은 고딕" panose="020B0503020000020004" pitchFamily="50" charset="-127"/>
                    <a:sym typeface="Wingdings" panose="05000000000000000000" pitchFamily="2" charset="2"/>
                  </a:rPr>
                  <a:t>학습 후반에는 안정적 수렴</a:t>
                </a:r>
                <a:endParaRPr lang="en-US" altLang="ko-KR" sz="1600" dirty="0"/>
              </a:p>
              <a:p>
                <a:pPr lvl="1"/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17445BF-FE65-40A2-829E-12082731B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4" y="914400"/>
                <a:ext cx="8686799" cy="5715000"/>
              </a:xfrm>
              <a:blipFill>
                <a:blip r:embed="rId2"/>
                <a:stretch>
                  <a:fillRect l="-912" t="-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169560-8B0A-4250-BA03-85780D67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1847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4C309-8EE5-4C3A-B1E3-217DD931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셋업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70A1F-ED9E-4CAE-BE40-3420D69F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914400"/>
            <a:ext cx="8610600" cy="5715000"/>
          </a:xfrm>
        </p:spPr>
        <p:txBody>
          <a:bodyPr/>
          <a:lstStyle/>
          <a:p>
            <a:r>
              <a:rPr lang="ko-KR" altLang="en-US" sz="2000" dirty="0"/>
              <a:t>실험 환경</a:t>
            </a:r>
            <a:endParaRPr lang="en-US" altLang="ko-KR" sz="2000" dirty="0"/>
          </a:p>
          <a:p>
            <a:pPr lvl="1"/>
            <a:r>
              <a:rPr lang="en-US" altLang="ko-KR" sz="1800" dirty="0"/>
              <a:t>GPU: NVIDIA RTX 4060/4090</a:t>
            </a:r>
          </a:p>
          <a:p>
            <a:pPr lvl="1"/>
            <a:r>
              <a:rPr lang="en-US" altLang="ko-KR" sz="1800" dirty="0"/>
              <a:t>Episodes: 1000</a:t>
            </a:r>
          </a:p>
          <a:p>
            <a:pPr lvl="2"/>
            <a:r>
              <a:rPr lang="en-US" altLang="ko-KR" sz="1600" dirty="0"/>
              <a:t>1000 steps/episode × 1000 episodes = </a:t>
            </a:r>
            <a:r>
              <a:rPr lang="en-US" altLang="ko-KR" sz="1600" b="1" dirty="0"/>
              <a:t>1×10</a:t>
            </a:r>
            <a:r>
              <a:rPr lang="en-US" altLang="ko-KR" sz="1600" b="1" baseline="30000" dirty="0"/>
              <a:t>6</a:t>
            </a:r>
            <a:r>
              <a:rPr lang="en-US" altLang="ko-KR" sz="1600" dirty="0"/>
              <a:t> total environment interactions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>
                <a:solidFill>
                  <a:schemeClr val="tx2"/>
                </a:solidFill>
              </a:rPr>
              <a:t>Simulation parameters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0DF12B-CDCE-453E-A995-0479C173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16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내용 개체 틀 4">
                <a:extLst>
                  <a:ext uri="{FF2B5EF4-FFF2-40B4-BE49-F238E27FC236}">
                    <a16:creationId xmlns:a16="http://schemas.microsoft.com/office/drawing/2014/main" id="{2AF1BDD5-AEC4-4403-87B0-D6F8670EA14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2907750"/>
                  </p:ext>
                </p:extLst>
              </p:nvPr>
            </p:nvGraphicFramePr>
            <p:xfrm>
              <a:off x="4854984" y="3105150"/>
              <a:ext cx="3853631" cy="3234056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573655">
                      <a:extLst>
                        <a:ext uri="{9D8B030D-6E8A-4147-A177-3AD203B41FA5}">
                          <a16:colId xmlns:a16="http://schemas.microsoft.com/office/drawing/2014/main" val="859589750"/>
                        </a:ext>
                      </a:extLst>
                    </a:gridCol>
                    <a:gridCol w="1279976">
                      <a:extLst>
                        <a:ext uri="{9D8B030D-6E8A-4147-A177-3AD203B41FA5}">
                          <a16:colId xmlns:a16="http://schemas.microsoft.com/office/drawing/2014/main" val="483517870"/>
                        </a:ext>
                      </a:extLst>
                    </a:gridCol>
                  </a:tblGrid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chemeClr val="tx2"/>
                              </a:solidFill>
                            </a:rPr>
                            <a:t>Parameter</a:t>
                          </a:r>
                          <a:endParaRPr lang="ko-KR" altLang="en-US" sz="1200" b="1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chemeClr val="tx2"/>
                              </a:solidFill>
                            </a:rPr>
                            <a:t>Value</a:t>
                          </a:r>
                          <a:endParaRPr lang="ko-KR" altLang="en-US" sz="1200" b="1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6986041"/>
                      </a:ext>
                    </a:extLst>
                  </a:tr>
                  <a:tr h="19609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Learning rate for actor, critic, temperature,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,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  <a:sym typeface="Wingdings" panose="05000000000000000000" pitchFamily="2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1×10</a:t>
                          </a:r>
                          <a:r>
                            <a:rPr lang="en-US" altLang="ko-KR" sz="1200" b="0" baseline="30000" dirty="0">
                              <a:solidFill>
                                <a:schemeClr val="tx2"/>
                              </a:solidFill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2569149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Batch size,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298526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Replay buffer size,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  <m:r>
                                <a:rPr lang="en-US" altLang="ko-KR" sz="1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1×10</a:t>
                          </a:r>
                          <a:r>
                            <a:rPr lang="en-US" altLang="ko-KR" sz="1200" b="0" baseline="30000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451607"/>
                      </a:ext>
                    </a:extLst>
                  </a:tr>
                  <a:tr h="2080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Discount factor,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9987403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Soft update rate,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soft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788223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Actor hidden dims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[256, 64]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8250223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Critic hidden dims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[512, 256]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3633118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Target entropy,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target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200" b="0" i="1" kern="120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en-US" altLang="ko-KR" sz="1200" b="0" i="1" kern="120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(default)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2044190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Initial temperature,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67873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Temperature autotuning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active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55344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내용 개체 틀 4">
                <a:extLst>
                  <a:ext uri="{FF2B5EF4-FFF2-40B4-BE49-F238E27FC236}">
                    <a16:creationId xmlns:a16="http://schemas.microsoft.com/office/drawing/2014/main" id="{2AF1BDD5-AEC4-4403-87B0-D6F8670EA14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2907750"/>
                  </p:ext>
                </p:extLst>
              </p:nvPr>
            </p:nvGraphicFramePr>
            <p:xfrm>
              <a:off x="4854984" y="3105150"/>
              <a:ext cx="3853631" cy="3234056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573655">
                      <a:extLst>
                        <a:ext uri="{9D8B030D-6E8A-4147-A177-3AD203B41FA5}">
                          <a16:colId xmlns:a16="http://schemas.microsoft.com/office/drawing/2014/main" val="859589750"/>
                        </a:ext>
                      </a:extLst>
                    </a:gridCol>
                    <a:gridCol w="1279976">
                      <a:extLst>
                        <a:ext uri="{9D8B030D-6E8A-4147-A177-3AD203B41FA5}">
                          <a16:colId xmlns:a16="http://schemas.microsoft.com/office/drawing/2014/main" val="48351787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chemeClr val="tx2"/>
                              </a:solidFill>
                            </a:rPr>
                            <a:t>Parameter</a:t>
                          </a:r>
                          <a:endParaRPr lang="ko-KR" altLang="en-US" sz="1200" b="1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chemeClr val="tx2"/>
                              </a:solidFill>
                            </a:rPr>
                            <a:t>Value</a:t>
                          </a:r>
                          <a:endParaRPr lang="ko-KR" altLang="en-US" sz="1200" b="1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6986041"/>
                      </a:ext>
                    </a:extLst>
                  </a:tr>
                  <a:tr h="4735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8974" r="-49882" b="-5320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1×10</a:t>
                          </a:r>
                          <a:r>
                            <a:rPr lang="en-US" altLang="ko-KR" sz="1200" b="0" baseline="30000" dirty="0">
                              <a:solidFill>
                                <a:schemeClr val="tx2"/>
                              </a:solidFill>
                            </a:rPr>
                            <a:t>-3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256914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75556" r="-49882" b="-8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256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2985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75556" r="-49882" b="-7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1×10</a:t>
                          </a:r>
                          <a:r>
                            <a:rPr lang="en-US" altLang="ko-KR" sz="1200" b="0" baseline="30000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4516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75556" r="-49882" b="-6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99874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75556" r="-49882" b="-5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78822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Actor hidden dims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[256, 64]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825022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Critic hidden dims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[512, 256]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3633118"/>
                      </a:ext>
                    </a:extLst>
                  </a:tr>
                  <a:tr h="29165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20833" r="-49882" b="-2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429" t="-820833" r="-476" b="-20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20441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2222" r="-4988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678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Temperature autotuning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active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55344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내용 개체 틀 4">
                <a:extLst>
                  <a:ext uri="{FF2B5EF4-FFF2-40B4-BE49-F238E27FC236}">
                    <a16:creationId xmlns:a16="http://schemas.microsoft.com/office/drawing/2014/main" id="{13013768-CB9D-449C-BD1C-C716AAEB274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26807025"/>
                  </p:ext>
                </p:extLst>
              </p:nvPr>
            </p:nvGraphicFramePr>
            <p:xfrm>
              <a:off x="533400" y="3105150"/>
              <a:ext cx="3853631" cy="27677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43200">
                      <a:extLst>
                        <a:ext uri="{9D8B030D-6E8A-4147-A177-3AD203B41FA5}">
                          <a16:colId xmlns:a16="http://schemas.microsoft.com/office/drawing/2014/main" val="859589750"/>
                        </a:ext>
                      </a:extLst>
                    </a:gridCol>
                    <a:gridCol w="1110431">
                      <a:extLst>
                        <a:ext uri="{9D8B030D-6E8A-4147-A177-3AD203B41FA5}">
                          <a16:colId xmlns:a16="http://schemas.microsoft.com/office/drawing/2014/main" val="483517870"/>
                        </a:ext>
                      </a:extLst>
                    </a:gridCol>
                  </a:tblGrid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chemeClr val="tx2"/>
                              </a:solidFill>
                            </a:rPr>
                            <a:t>Parameter</a:t>
                          </a:r>
                          <a:endParaRPr lang="ko-KR" altLang="en-US" sz="1200" b="1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chemeClr val="tx2"/>
                              </a:solidFill>
                            </a:rPr>
                            <a:t>Value</a:t>
                          </a:r>
                          <a:endParaRPr lang="ko-KR" altLang="en-US" sz="1200" b="1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6986041"/>
                      </a:ext>
                    </a:extLst>
                  </a:tr>
                  <a:tr h="19609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Number</a:t>
                          </a:r>
                          <a:r>
                            <a:rPr lang="en-US" altLang="ko-KR" sz="1200" b="0" baseline="0" dirty="0">
                              <a:solidFill>
                                <a:schemeClr val="tx2"/>
                              </a:solidFill>
                            </a:rPr>
                            <a:t> of BS antennas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𝑀</m:t>
                              </m:r>
                            </m:oMath>
                          </a14:m>
                          <a:endParaRPr lang="ko-KR" altLang="en-US" sz="1200" b="0" i="1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2569149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Number</a:t>
                          </a:r>
                          <a:r>
                            <a:rPr lang="en-US" altLang="ko-KR" sz="1200" b="0" baseline="0" dirty="0">
                              <a:solidFill>
                                <a:schemeClr val="tx2"/>
                              </a:solidFill>
                            </a:rPr>
                            <a:t> of RIS elements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298526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Sensing</a:t>
                          </a:r>
                          <a:r>
                            <a:rPr lang="en-US" altLang="ko-KR" sz="1200" b="0" baseline="0" dirty="0">
                              <a:solidFill>
                                <a:schemeClr val="tx2"/>
                              </a:solidFill>
                            </a:rPr>
                            <a:t> noise variance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0.01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451607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Communication</a:t>
                          </a:r>
                          <a:r>
                            <a:rPr lang="en-US" altLang="ko-KR" sz="1200" b="0" baseline="0" dirty="0">
                              <a:solidFill>
                                <a:schemeClr val="tx2"/>
                              </a:solidFill>
                            </a:rPr>
                            <a:t> noise variance,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0.01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927375"/>
                      </a:ext>
                    </a:extLst>
                  </a:tr>
                  <a:tr h="2080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Communication</a:t>
                          </a:r>
                          <a:r>
                            <a:rPr lang="en-US" altLang="ko-KR" sz="1200" b="0" baseline="0" dirty="0">
                              <a:solidFill>
                                <a:schemeClr val="tx2"/>
                              </a:solidFill>
                            </a:rPr>
                            <a:t> SNR threshold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 dB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9987403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BS</a:t>
                          </a:r>
                          <a:r>
                            <a:rPr lang="en-US" altLang="ko-KR" sz="1200" b="0" baseline="0" dirty="0">
                              <a:solidFill>
                                <a:schemeClr val="tx2"/>
                              </a:solidFill>
                            </a:rPr>
                            <a:t> maximum transmit power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tx</m:t>
                                  </m:r>
                                  <m:r>
                                    <a:rPr lang="en-US" altLang="ko-KR" sz="1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 W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788223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Correlation weight (in</a:t>
                          </a:r>
                          <a:r>
                            <a:rPr lang="en-US" altLang="ko-KR" sz="1200" b="0" baseline="0" dirty="0">
                              <a:solidFill>
                                <a:schemeClr val="tx2"/>
                              </a:solidFill>
                            </a:rPr>
                            <a:t> reward)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corr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8250223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SNR balancing</a:t>
                          </a:r>
                          <a:r>
                            <a:rPr lang="en-US" altLang="ko-KR" sz="1200" b="0" baseline="0" dirty="0">
                              <a:solidFill>
                                <a:schemeClr val="tx2"/>
                              </a:solidFill>
                            </a:rPr>
                            <a:t> weight 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(in</a:t>
                          </a:r>
                          <a:r>
                            <a:rPr lang="en-US" altLang="ko-KR" sz="1200" b="0" baseline="0" dirty="0">
                              <a:solidFill>
                                <a:schemeClr val="tx2"/>
                              </a:solidFill>
                            </a:rPr>
                            <a:t> reward)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3633118"/>
                      </a:ext>
                    </a:extLst>
                  </a:tr>
                  <a:tr h="1904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Penalty</a:t>
                          </a:r>
                          <a:r>
                            <a:rPr lang="en-US" altLang="ko-KR" sz="1200" b="0" baseline="0" dirty="0">
                              <a:solidFill>
                                <a:schemeClr val="tx2"/>
                              </a:solidFill>
                            </a:rPr>
                            <a:t> weight 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(in</a:t>
                          </a:r>
                          <a:r>
                            <a:rPr lang="en-US" altLang="ko-KR" sz="1200" b="0" baseline="0" dirty="0">
                              <a:solidFill>
                                <a:schemeClr val="tx2"/>
                              </a:solidFill>
                            </a:rPr>
                            <a:t> reward)</a:t>
                          </a: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oMath>
                          </a14:m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2044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내용 개체 틀 4">
                <a:extLst>
                  <a:ext uri="{FF2B5EF4-FFF2-40B4-BE49-F238E27FC236}">
                    <a16:creationId xmlns:a16="http://schemas.microsoft.com/office/drawing/2014/main" id="{13013768-CB9D-449C-BD1C-C716AAEB274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26807025"/>
                  </p:ext>
                </p:extLst>
              </p:nvPr>
            </p:nvGraphicFramePr>
            <p:xfrm>
              <a:off x="533400" y="3105150"/>
              <a:ext cx="3853631" cy="27677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743200">
                      <a:extLst>
                        <a:ext uri="{9D8B030D-6E8A-4147-A177-3AD203B41FA5}">
                          <a16:colId xmlns:a16="http://schemas.microsoft.com/office/drawing/2014/main" val="859589750"/>
                        </a:ext>
                      </a:extLst>
                    </a:gridCol>
                    <a:gridCol w="1110431">
                      <a:extLst>
                        <a:ext uri="{9D8B030D-6E8A-4147-A177-3AD203B41FA5}">
                          <a16:colId xmlns:a16="http://schemas.microsoft.com/office/drawing/2014/main" val="48351787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chemeClr val="tx2"/>
                              </a:solidFill>
                            </a:rPr>
                            <a:t>Parameter</a:t>
                          </a:r>
                          <a:endParaRPr lang="ko-KR" altLang="en-US" sz="1200" b="1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chemeClr val="tx2"/>
                              </a:solidFill>
                            </a:rPr>
                            <a:t>Value</a:t>
                          </a:r>
                          <a:endParaRPr lang="ko-KR" altLang="en-US" sz="1200" b="1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69860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2222" r="-40576" b="-8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256914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2222" r="-40576" b="-7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2985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2222" r="-40576" b="-6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0.01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4516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2222" r="-40576" b="-5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>
                              <a:solidFill>
                                <a:schemeClr val="tx2"/>
                              </a:solidFill>
                            </a:rPr>
                            <a:t>0.01</a:t>
                          </a:r>
                          <a:endParaRPr lang="ko-KR" altLang="en-US" sz="1200" b="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92737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91304" r="-40576" b="-4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 dB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9987403"/>
                      </a:ext>
                    </a:extLst>
                  </a:tr>
                  <a:tr h="28244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91304" r="-40576" b="-3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 W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78822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06667" r="-4057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825022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06667" r="-40576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3633118"/>
                      </a:ext>
                    </a:extLst>
                  </a:tr>
                  <a:tr h="29070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9525" cap="flat" cmpd="sng" algn="ctr">
                          <a:noFill/>
                          <a:prstDash val="solid"/>
                        </a:lnL>
                        <a:lnR>
                          <a:noFill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50000" r="-40576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 cap="flat" cmpd="sng" algn="ctr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20441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1C641F-77C7-4565-8409-E4702E314701}"/>
              </a:ext>
            </a:extLst>
          </p:cNvPr>
          <p:cNvSpPr/>
          <p:nvPr/>
        </p:nvSpPr>
        <p:spPr>
          <a:xfrm>
            <a:off x="4724400" y="2529840"/>
            <a:ext cx="3009157" cy="427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2"/>
                </a:solidFill>
              </a:rPr>
              <a:t>SAC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7827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A63FC-4945-4067-A8C5-FA4A5F26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①: </a:t>
            </a:r>
            <a:r>
              <a:rPr lang="ko-KR" altLang="en-US" dirty="0"/>
              <a:t>강화학습 수렴</a:t>
            </a:r>
            <a:r>
              <a:rPr lang="en-US" altLang="ko-KR" dirty="0"/>
              <a:t> 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631B88-25B7-4FB0-9E3C-AD9A05A2E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b="1" dirty="0"/>
              <a:t>Learning curve: </a:t>
            </a:r>
            <a:r>
              <a:rPr lang="ko-KR" altLang="en-US" sz="2000" dirty="0"/>
              <a:t>에피소드 당 </a:t>
            </a:r>
            <a:r>
              <a:rPr lang="en-US" altLang="ko-KR" sz="2000" dirty="0"/>
              <a:t>reward</a:t>
            </a:r>
            <a:r>
              <a:rPr lang="ko-KR" altLang="en-US" sz="2000" dirty="0"/>
              <a:t> 평균 값</a:t>
            </a:r>
            <a:endParaRPr lang="en-US" altLang="ko-KR" sz="2000" dirty="0"/>
          </a:p>
          <a:p>
            <a:r>
              <a:rPr lang="ko-KR" altLang="en-US" sz="2000" dirty="0"/>
              <a:t>단일 수행에 결과에 대해 </a:t>
            </a:r>
            <a:r>
              <a:rPr lang="en-US" altLang="ko-KR" sz="2000" dirty="0"/>
              <a:t>moving average</a:t>
            </a:r>
            <a:r>
              <a:rPr lang="ko-KR" altLang="en-US" sz="2000" dirty="0"/>
              <a:t>로 </a:t>
            </a:r>
            <a:r>
              <a:rPr lang="en-US" altLang="ko-KR" sz="2000" dirty="0"/>
              <a:t>plot</a:t>
            </a:r>
          </a:p>
          <a:p>
            <a:pPr lvl="1"/>
            <a:r>
              <a:rPr lang="en-US" altLang="ko-KR" sz="1600" dirty="0"/>
              <a:t>Window size = 10 episodes</a:t>
            </a:r>
          </a:p>
          <a:p>
            <a:pPr lvl="1"/>
            <a:r>
              <a:rPr lang="en-US" altLang="ko-KR" sz="1600" dirty="0"/>
              <a:t>Stochastic policy</a:t>
            </a:r>
            <a:r>
              <a:rPr lang="ko-KR" altLang="en-US" sz="1600" dirty="0"/>
              <a:t>와 </a:t>
            </a:r>
            <a:r>
              <a:rPr lang="en-US" altLang="ko-KR" sz="1600" dirty="0"/>
              <a:t>exploration</a:t>
            </a:r>
            <a:r>
              <a:rPr lang="ko-KR" altLang="en-US" sz="1600" dirty="0"/>
              <a:t>으로 인해 </a:t>
            </a:r>
            <a:r>
              <a:rPr lang="en-US" altLang="ko-KR" sz="1600" dirty="0"/>
              <a:t>episode reward</a:t>
            </a:r>
            <a:r>
              <a:rPr lang="ko-KR" altLang="en-US" sz="1600" dirty="0"/>
              <a:t> </a:t>
            </a:r>
            <a:r>
              <a:rPr lang="en-US" altLang="ko-KR" sz="1600" dirty="0"/>
              <a:t>fluctuation</a:t>
            </a:r>
            <a:r>
              <a:rPr lang="ko-KR" altLang="en-US" sz="1600" dirty="0"/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학습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안정성의 </a:t>
            </a:r>
            <a:r>
              <a:rPr lang="en-US" altLang="ko-KR" sz="1600" dirty="0">
                <a:sym typeface="Wingdings" panose="05000000000000000000" pitchFamily="2" charset="2"/>
              </a:rPr>
              <a:t>trend </a:t>
            </a:r>
            <a:r>
              <a:rPr lang="ko-KR" altLang="en-US" sz="1600" dirty="0">
                <a:sym typeface="Wingdings" panose="05000000000000000000" pitchFamily="2" charset="2"/>
              </a:rPr>
              <a:t>관찰을 위해 </a:t>
            </a:r>
            <a:r>
              <a:rPr lang="en-US" altLang="ko-KR" sz="1600" dirty="0">
                <a:sym typeface="Wingdings" panose="05000000000000000000" pitchFamily="2" charset="2"/>
              </a:rPr>
              <a:t>smoothing</a:t>
            </a:r>
            <a:endParaRPr lang="en-US" altLang="ko-KR" sz="1600" dirty="0"/>
          </a:p>
          <a:p>
            <a:pPr lvl="1"/>
            <a:r>
              <a:rPr lang="ko-KR" altLang="en-US" sz="1600" dirty="0"/>
              <a:t>학습 초반 에피소드에서 빠르게 증가</a:t>
            </a:r>
            <a:r>
              <a:rPr lang="en-US" altLang="ko-KR" sz="1600" dirty="0"/>
              <a:t>, </a:t>
            </a:r>
            <a:r>
              <a:rPr lang="ko-KR" altLang="en-US" sz="1600" dirty="0"/>
              <a:t>학습 후반 에피소드에서 수렴하는 양상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6974A6-137C-4009-9886-35203034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17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0849BF-E9E1-4F98-8684-F243634AB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718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36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1D274-CD57-4710-A404-0EFB62CD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①: </a:t>
            </a:r>
            <a:r>
              <a:rPr lang="ko-KR" altLang="en-US" dirty="0"/>
              <a:t>강화학습 수렴</a:t>
            </a:r>
            <a:r>
              <a:rPr lang="en-US" altLang="ko-KR" dirty="0"/>
              <a:t> (2/3)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929FBA2-656C-4A7F-85BC-86D351644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175" y="914400"/>
                <a:ext cx="8658226" cy="5715000"/>
              </a:xfrm>
            </p:spPr>
            <p:txBody>
              <a:bodyPr/>
              <a:lstStyle/>
              <a:p>
                <a:r>
                  <a:rPr lang="en-US" altLang="ko-KR" sz="2000" b="1" dirty="0"/>
                  <a:t>SNR curve: </a:t>
                </a:r>
                <a:r>
                  <a:rPr lang="ko-KR" altLang="en-US" sz="2000" dirty="0"/>
                  <a:t>에피소드 당 센싱 </a:t>
                </a:r>
                <a:r>
                  <a:rPr lang="en-US" altLang="ko-KR" sz="2000" dirty="0"/>
                  <a:t>SNR(</a:t>
                </a:r>
                <a:r>
                  <a:rPr lang="ko-KR" altLang="en-US" sz="2000" dirty="0"/>
                  <a:t>최대화 목적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의 평균 값과 통신 </a:t>
                </a:r>
                <a:r>
                  <a:rPr lang="en-US" altLang="ko-KR" sz="2000" dirty="0"/>
                  <a:t>SNR(</a:t>
                </a:r>
                <a:r>
                  <a:rPr lang="ko-KR" altLang="en-US" sz="2000" dirty="0"/>
                  <a:t>제약 조건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의 평균 값</a:t>
                </a:r>
                <a:endParaRPr lang="en-US" altLang="ko-KR" sz="2000" dirty="0"/>
              </a:p>
              <a:p>
                <a:r>
                  <a:rPr lang="ko-KR" altLang="en-US" sz="2000" dirty="0"/>
                  <a:t>단일 수행에 결과에 대해 </a:t>
                </a:r>
                <a:r>
                  <a:rPr lang="en-US" altLang="ko-KR" sz="2000" dirty="0"/>
                  <a:t>moving average</a:t>
                </a:r>
                <a:r>
                  <a:rPr lang="ko-KR" altLang="en-US" sz="2000" dirty="0"/>
                  <a:t>로 </a:t>
                </a:r>
                <a:r>
                  <a:rPr lang="en-US" altLang="ko-KR" sz="2000" dirty="0"/>
                  <a:t>plot </a:t>
                </a:r>
                <a:r>
                  <a:rPr lang="en-US" altLang="ko-KR" sz="1600" dirty="0"/>
                  <a:t>(Window size = 10 episodes)</a:t>
                </a:r>
                <a:endParaRPr lang="en-US" altLang="ko-KR" sz="2000" dirty="0"/>
              </a:p>
              <a:p>
                <a:pPr lvl="1"/>
                <a:r>
                  <a:rPr lang="ko-KR" altLang="en-US" sz="1600" dirty="0"/>
                  <a:t>센싱 </a:t>
                </a:r>
                <a:r>
                  <a:rPr lang="en-US" altLang="ko-KR" sz="1600" dirty="0"/>
                  <a:t>SNR</a:t>
                </a:r>
                <a:r>
                  <a:rPr lang="ko-KR" altLang="en-US" sz="1600" dirty="0"/>
                  <a:t>은 </a:t>
                </a:r>
                <a:r>
                  <a:rPr lang="en-US" altLang="ko-KR" sz="1600" dirty="0"/>
                  <a:t>reward curve</a:t>
                </a:r>
                <a:r>
                  <a:rPr lang="ko-KR" altLang="en-US" sz="1600" dirty="0"/>
                  <a:t>와 유사한 개형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강화학습 수렴과 동시에 목적함수 최대화</a:t>
                </a: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corr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w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600" dirty="0">
                    <a:sym typeface="Wingdings" panose="05000000000000000000" pitchFamily="2" charset="2"/>
                  </a:rPr>
                  <a:t>)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에서 센싱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SNR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이 가장 큰 비중을 차지함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en-US" altLang="ko-KR" sz="1600" dirty="0">
                    <a:sym typeface="Wingdings" panose="05000000000000000000" pitchFamily="2" charset="2"/>
                  </a:rPr>
                  <a:t>=0.99)</a:t>
                </a:r>
              </a:p>
              <a:p>
                <a:pPr lvl="1"/>
                <a:r>
                  <a:rPr lang="ko-KR" altLang="en-US" sz="1600" dirty="0">
                    <a:sym typeface="Wingdings" panose="05000000000000000000" pitchFamily="2" charset="2"/>
                  </a:rPr>
                  <a:t>또한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,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통신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SNR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>
                    <a:sym typeface="Wingdings" panose="05000000000000000000" pitchFamily="2" charset="2"/>
                  </a:rPr>
                  <a:t>에서 작은 비중을 차지함에도 채널 상관 계수와 </a:t>
                </a:r>
                <a:r>
                  <a:rPr lang="ko-KR" altLang="en-US" sz="1600" dirty="0" err="1">
                    <a:sym typeface="Wingdings" panose="05000000000000000000" pitchFamily="2" charset="2"/>
                  </a:rPr>
                  <a:t>패널티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 항으로 인해 수렴과 동시에 증가하는 양상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,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평균적으로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2"/>
                    </a:solidFill>
                  </a:rPr>
                  <a:t>= 10dB </a:t>
                </a:r>
                <a:r>
                  <a:rPr lang="ko-KR" altLang="en-US" sz="1600" dirty="0">
                    <a:solidFill>
                      <a:schemeClr val="tx2"/>
                    </a:solidFill>
                  </a:rPr>
                  <a:t>이상 제약 조건을 만족하는 결과</a:t>
                </a:r>
              </a:p>
              <a:p>
                <a:pPr lvl="1"/>
                <a:endParaRPr lang="en-US" altLang="ko-KR" sz="16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929FBA2-656C-4A7F-85BC-86D351644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5" y="914400"/>
                <a:ext cx="8658226" cy="5715000"/>
              </a:xfrm>
              <a:blipFill>
                <a:blip r:embed="rId2"/>
                <a:stretch>
                  <a:fillRect l="-915" t="-1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CDDC3C0C-CE48-4C95-B24C-CDD7EF37C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7" y="3739716"/>
            <a:ext cx="4676476" cy="30390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950B46-EC2E-446A-A794-AEE007C00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03" y="3742114"/>
            <a:ext cx="4396797" cy="303663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5BD94-6E3E-45B6-90C3-91CC493B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18</a:t>
            </a:fld>
            <a:endParaRPr lang="en-US" altLang="ko-KR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527E964-186B-4235-8D6E-C50AA47A419F}"/>
              </a:ext>
            </a:extLst>
          </p:cNvPr>
          <p:cNvCxnSpPr>
            <a:cxnSpLocks/>
          </p:cNvCxnSpPr>
          <p:nvPr/>
        </p:nvCxnSpPr>
        <p:spPr bwMode="auto">
          <a:xfrm>
            <a:off x="5105400" y="4882716"/>
            <a:ext cx="379571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438D3E8-8964-4EF4-A1E3-D653694BD986}"/>
                  </a:ext>
                </a:extLst>
              </p:cNvPr>
              <p:cNvSpPr/>
              <p:nvPr/>
            </p:nvSpPr>
            <p:spPr>
              <a:xfrm>
                <a:off x="7620000" y="4513384"/>
                <a:ext cx="107644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c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2"/>
                    </a:solidFill>
                  </a:rPr>
                  <a:t>= 10dB</a:t>
                </a:r>
                <a:endParaRPr lang="ko-KR" altLang="en-US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438D3E8-8964-4EF4-A1E3-D653694BD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513384"/>
                <a:ext cx="1076449" cy="338554"/>
              </a:xfrm>
              <a:prstGeom prst="rect">
                <a:avLst/>
              </a:prstGeom>
              <a:blipFill>
                <a:blip r:embed="rId5"/>
                <a:stretch>
                  <a:fillRect t="-5357" r="-565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22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FC6EC-1D3B-41C1-87EB-F5B238BD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①: </a:t>
            </a:r>
            <a:r>
              <a:rPr lang="ko-KR" altLang="en-US" dirty="0"/>
              <a:t>강화학습 수렴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F782D2-D2A8-4931-A5E7-3FBADCAEC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000" b="1" dirty="0"/>
                  <a:t>Constraint violation ratio curve: </a:t>
                </a:r>
                <a:r>
                  <a:rPr lang="ko-KR" altLang="en-US" sz="2000" dirty="0"/>
                  <a:t>에피소드 전체 </a:t>
                </a:r>
                <a:r>
                  <a:rPr lang="en-US" altLang="ko-KR" sz="2000" dirty="0"/>
                  <a:t>step </a:t>
                </a:r>
                <a:r>
                  <a:rPr lang="ko-KR" altLang="en-US" sz="2000" dirty="0"/>
                  <a:t>중에서 제약을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위반한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즉 통신 </a:t>
                </a:r>
                <a:r>
                  <a:rPr lang="en-US" altLang="ko-KR" sz="2000" dirty="0"/>
                  <a:t>SNR</a:t>
                </a:r>
                <a:r>
                  <a:rPr lang="ko-KR" altLang="en-US" sz="2000" dirty="0"/>
                  <a:t>이 </a:t>
                </a:r>
                <a:r>
                  <a:rPr lang="ko-KR" altLang="en-US" sz="2000" dirty="0" err="1"/>
                  <a:t>임계값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ko-KR" altLang="en-US" sz="2000" dirty="0"/>
                  <a:t>를 넘지 못한</a:t>
                </a:r>
                <a:r>
                  <a:rPr lang="en-US" altLang="ko-KR" sz="2000" dirty="0"/>
                  <a:t> step</a:t>
                </a:r>
                <a:r>
                  <a:rPr lang="ko-KR" altLang="en-US" sz="2000" dirty="0"/>
                  <a:t>의 평균 비율</a:t>
                </a:r>
                <a:endParaRPr lang="en-US" altLang="ko-KR" sz="2000" dirty="0"/>
              </a:p>
              <a:p>
                <a:r>
                  <a:rPr lang="ko-KR" altLang="en-US" sz="2000" dirty="0"/>
                  <a:t>단일 수행에 결과에 대해 </a:t>
                </a:r>
                <a:r>
                  <a:rPr lang="en-US" altLang="ko-KR" sz="2000" dirty="0"/>
                  <a:t>moving average</a:t>
                </a:r>
                <a:r>
                  <a:rPr lang="ko-KR" altLang="en-US" sz="2000" dirty="0"/>
                  <a:t>로 </a:t>
                </a:r>
                <a:r>
                  <a:rPr lang="en-US" altLang="ko-KR" sz="2000" dirty="0"/>
                  <a:t>plot </a:t>
                </a:r>
                <a:r>
                  <a:rPr lang="en-US" altLang="ko-KR" sz="1600" dirty="0"/>
                  <a:t>(Window size = 10 episodes)</a:t>
                </a:r>
                <a:endParaRPr lang="en-US" altLang="ko-KR" sz="2000" dirty="0"/>
              </a:p>
              <a:p>
                <a:pPr lvl="1"/>
                <a:r>
                  <a:rPr lang="ko-KR" altLang="en-US" sz="1800" dirty="0"/>
                  <a:t>제약 위반율은 학습 초반 에피소드에서는 높은 값을 가지다가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학습 후반 에피소드에서 수렴하면서 낮아짐</a:t>
                </a:r>
                <a:endParaRPr lang="en-US" altLang="ko-KR" sz="1800" dirty="0"/>
              </a:p>
              <a:p>
                <a:pPr lvl="1"/>
                <a:r>
                  <a:rPr lang="ko-KR" altLang="en-US" sz="1800" dirty="0"/>
                  <a:t>에피소드 당 전체 </a:t>
                </a:r>
                <a:r>
                  <a:rPr lang="en-US" altLang="ko-KR" sz="1800" dirty="0"/>
                  <a:t>step</a:t>
                </a:r>
                <a:r>
                  <a:rPr lang="ko-KR" altLang="en-US" sz="1800" dirty="0"/>
                  <a:t>의 </a:t>
                </a:r>
                <a:r>
                  <a:rPr lang="en-US" altLang="ko-KR" sz="1800" dirty="0"/>
                  <a:t>0.1 (10%)</a:t>
                </a:r>
                <a:r>
                  <a:rPr lang="ko-KR" altLang="en-US" sz="1800" dirty="0"/>
                  <a:t>미만 비율로 제약을 위반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F782D2-D2A8-4931-A5E7-3FBADCAEC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0" t="-1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9E5053-1A11-465B-AA0A-57BBB382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19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BFF721-7500-404C-866D-4ADBFCA11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71800"/>
            <a:ext cx="7772400" cy="38862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7D91F4-664F-41EC-ACE5-873DCEF364E6}"/>
              </a:ext>
            </a:extLst>
          </p:cNvPr>
          <p:cNvCxnSpPr>
            <a:cxnSpLocks/>
          </p:cNvCxnSpPr>
          <p:nvPr/>
        </p:nvCxnSpPr>
        <p:spPr bwMode="auto">
          <a:xfrm>
            <a:off x="1295400" y="5886450"/>
            <a:ext cx="7010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39732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DB526-2AD1-4B06-A528-C972366A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B1BD8-2F36-4C20-B48E-2593519D6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주제 및 목표  </a:t>
            </a:r>
            <a:r>
              <a:rPr lang="en-US" altLang="ko-KR" sz="2000" dirty="0"/>
              <a:t>(p. 3)</a:t>
            </a:r>
          </a:p>
          <a:p>
            <a:r>
              <a:rPr lang="ko-KR" altLang="en-US" dirty="0"/>
              <a:t>시스템 모델  </a:t>
            </a:r>
            <a:r>
              <a:rPr lang="en-US" altLang="ko-KR" sz="2000" dirty="0"/>
              <a:t>(pp. 4-6)</a:t>
            </a:r>
          </a:p>
          <a:p>
            <a:r>
              <a:rPr lang="ko-KR" altLang="en-US" dirty="0"/>
              <a:t>문제 정식화  </a:t>
            </a:r>
            <a:r>
              <a:rPr lang="en-US" altLang="ko-KR" sz="2000" dirty="0"/>
              <a:t>(p. 7)</a:t>
            </a:r>
          </a:p>
          <a:p>
            <a:r>
              <a:rPr lang="ko-KR" altLang="en-US" dirty="0"/>
              <a:t>데이터셋 생성 및 </a:t>
            </a:r>
            <a:r>
              <a:rPr lang="ko-KR" altLang="en-US" dirty="0" err="1"/>
              <a:t>전처리</a:t>
            </a:r>
            <a:r>
              <a:rPr lang="ko-KR" altLang="en-US" dirty="0"/>
              <a:t>  </a:t>
            </a:r>
            <a:r>
              <a:rPr lang="en-US" altLang="ko-KR" sz="2000" dirty="0"/>
              <a:t>(pp. 8-9)</a:t>
            </a:r>
          </a:p>
          <a:p>
            <a:r>
              <a:rPr lang="en-US" altLang="ko-KR" dirty="0"/>
              <a:t>MDP </a:t>
            </a:r>
            <a:r>
              <a:rPr lang="ko-KR" altLang="en-US" dirty="0"/>
              <a:t>설계  </a:t>
            </a:r>
            <a:r>
              <a:rPr lang="en-US" altLang="ko-KR" sz="2000" dirty="0"/>
              <a:t>(pp. 10-12)</a:t>
            </a:r>
          </a:p>
          <a:p>
            <a:r>
              <a:rPr lang="en-US" altLang="ko-KR" dirty="0"/>
              <a:t>RL</a:t>
            </a:r>
            <a:r>
              <a:rPr lang="ko-KR" altLang="en-US" dirty="0"/>
              <a:t> 알고리즘</a:t>
            </a:r>
            <a:r>
              <a:rPr lang="en-US" altLang="ko-KR" dirty="0"/>
              <a:t> </a:t>
            </a:r>
            <a:r>
              <a:rPr lang="ko-KR" altLang="en-US" dirty="0"/>
              <a:t>및 모델 구조  </a:t>
            </a:r>
            <a:r>
              <a:rPr lang="en-US" altLang="ko-KR" sz="2000" dirty="0"/>
              <a:t>(pp.</a:t>
            </a:r>
            <a:r>
              <a:rPr lang="ko-KR" altLang="en-US" sz="2000" dirty="0"/>
              <a:t> </a:t>
            </a:r>
            <a:r>
              <a:rPr lang="en-US" altLang="ko-KR" sz="2000" dirty="0"/>
              <a:t>13-15)</a:t>
            </a:r>
            <a:endParaRPr lang="en-US" altLang="ko-KR" dirty="0"/>
          </a:p>
          <a:p>
            <a:r>
              <a:rPr lang="ko-KR" altLang="en-US" dirty="0"/>
              <a:t>실험 셋업  </a:t>
            </a:r>
            <a:r>
              <a:rPr lang="en-US" altLang="ko-KR" sz="2000" dirty="0"/>
              <a:t>(p. 16)</a:t>
            </a:r>
          </a:p>
          <a:p>
            <a:r>
              <a:rPr lang="ko-KR" altLang="en-US" dirty="0"/>
              <a:t>실험 결과 </a:t>
            </a:r>
            <a:endParaRPr lang="en-US" altLang="ko-KR" dirty="0"/>
          </a:p>
          <a:p>
            <a:pPr lvl="1"/>
            <a:r>
              <a:rPr lang="en-US" altLang="ko-KR" dirty="0"/>
              <a:t>①: </a:t>
            </a:r>
            <a:r>
              <a:rPr lang="ko-KR" altLang="en-US" dirty="0"/>
              <a:t>강화학습 수렴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(pp. 17-19)</a:t>
            </a:r>
          </a:p>
          <a:p>
            <a:pPr lvl="1"/>
            <a:r>
              <a:rPr lang="en-US" altLang="ko-KR" dirty="0"/>
              <a:t>②: </a:t>
            </a:r>
            <a:r>
              <a:rPr lang="ko-KR" altLang="en-US" dirty="0"/>
              <a:t>다른 모델과 비교  </a:t>
            </a:r>
            <a:r>
              <a:rPr lang="en-US" altLang="ko-KR" dirty="0"/>
              <a:t>(pp.20-23)</a:t>
            </a:r>
          </a:p>
          <a:p>
            <a:pPr lvl="1"/>
            <a:r>
              <a:rPr lang="en-US" altLang="ko-KR" dirty="0"/>
              <a:t>③: Hyperparameter sensitivity  (pp. 24-26)</a:t>
            </a:r>
          </a:p>
          <a:p>
            <a:r>
              <a:rPr lang="ko-KR" altLang="en-US" dirty="0"/>
              <a:t>토의 및 결론  </a:t>
            </a:r>
            <a:r>
              <a:rPr lang="en-US" altLang="ko-KR" sz="2000" dirty="0"/>
              <a:t>(pp.</a:t>
            </a:r>
            <a:r>
              <a:rPr lang="ko-KR" altLang="en-US" sz="2000" dirty="0"/>
              <a:t> </a:t>
            </a:r>
            <a:r>
              <a:rPr lang="en-US" altLang="ko-KR" sz="2000" dirty="0"/>
              <a:t>27-30)</a:t>
            </a:r>
            <a:endParaRPr lang="en-US" altLang="ko-KR" dirty="0"/>
          </a:p>
          <a:p>
            <a:r>
              <a:rPr lang="en-US" altLang="ko-KR" dirty="0"/>
              <a:t>Appendix: </a:t>
            </a:r>
            <a:r>
              <a:rPr lang="ko-KR" altLang="en-US" dirty="0"/>
              <a:t>팀원 기여도  </a:t>
            </a:r>
            <a:r>
              <a:rPr lang="en-US" altLang="ko-KR" sz="2000" dirty="0"/>
              <a:t>(p. 31)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FEFB59-8805-4FD0-B551-069B29DD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1629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11472C7F-DB4A-4A08-9BC0-C7E3932187A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7174" y="914400"/>
                <a:ext cx="8686799" cy="571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20000"/>
                  <a:buFont typeface="Wingdings" panose="05000000000000000000" pitchFamily="2" charset="2"/>
                  <a:buChar char="§"/>
                  <a:defRPr sz="2200">
                    <a:solidFill>
                      <a:srgbClr val="000000"/>
                    </a:solidFill>
                    <a:latin typeface="+mn-lt"/>
                    <a:ea typeface="맑은 고딕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anose="05000000000000000000" pitchFamily="2" charset="2"/>
                  <a:buChar char="l"/>
                  <a:defRPr sz="18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0000"/>
                  <a:buFont typeface="Wingdings 2" panose="05020102010507070707" pitchFamily="18" charset="2"/>
                  <a:buChar char=""/>
                  <a:defRPr sz="18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8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ko-KR" sz="2000" b="1" kern="0" dirty="0"/>
                  <a:t>Learning curve: </a:t>
                </a:r>
                <a:r>
                  <a:rPr lang="ko-KR" altLang="en-US" sz="2000" kern="0" dirty="0"/>
                  <a:t>에피소드 당 </a:t>
                </a:r>
                <a:r>
                  <a:rPr lang="en-US" altLang="ko-KR" sz="2000" kern="0" dirty="0"/>
                  <a:t>reward</a:t>
                </a:r>
                <a:r>
                  <a:rPr lang="ko-KR" altLang="en-US" sz="2000" kern="0" dirty="0"/>
                  <a:t> 평균 값</a:t>
                </a:r>
                <a:endParaRPr lang="en-US" altLang="ko-KR" sz="2000" kern="0" dirty="0"/>
              </a:p>
              <a:p>
                <a:pPr lvl="1"/>
                <a:r>
                  <a:rPr lang="ko-KR" altLang="en-US" sz="1600" kern="0" dirty="0"/>
                  <a:t>각 모델 랜덤 시드 </a:t>
                </a:r>
                <a:r>
                  <a:rPr lang="en-US" altLang="ko-KR" sz="1600" kern="0" dirty="0"/>
                  <a:t>5</a:t>
                </a:r>
                <a:r>
                  <a:rPr lang="ko-KR" altLang="en-US" sz="1600" kern="0" dirty="0"/>
                  <a:t>회 씩 실행 후 수렴 </a:t>
                </a:r>
                <a:r>
                  <a:rPr lang="en-US" altLang="ko-KR" sz="1600" kern="0" dirty="0"/>
                  <a:t>reward</a:t>
                </a:r>
                <a:r>
                  <a:rPr lang="ko-KR" altLang="en-US" sz="1600" kern="0" dirty="0"/>
                  <a:t>가 가장 큰 값을 가지는 단일 수행 결과에 대해 </a:t>
                </a:r>
                <a:r>
                  <a:rPr lang="en-US" altLang="ko-KR" sz="1600" kern="0" dirty="0"/>
                  <a:t>plot</a:t>
                </a:r>
                <a:r>
                  <a:rPr lang="ko-KR" altLang="en-US" sz="1600" kern="0" dirty="0"/>
                  <a:t>하여 비교</a:t>
                </a:r>
                <a:r>
                  <a:rPr lang="en-US" altLang="ko-KR" sz="1600" kern="0" dirty="0"/>
                  <a:t> (moving average </a:t>
                </a:r>
                <a:r>
                  <a:rPr lang="ko-KR" altLang="en-US" sz="1600" kern="0" dirty="0"/>
                  <a:t>미적용</a:t>
                </a:r>
                <a:r>
                  <a:rPr lang="en-US" altLang="ko-KR" sz="1600" kern="0" dirty="0"/>
                  <a:t>) (cf. </a:t>
                </a:r>
                <a:r>
                  <a:rPr lang="ko-KR" altLang="en-US" sz="1600" kern="0" dirty="0"/>
                  <a:t>여기서</a:t>
                </a:r>
                <a:r>
                  <a:rPr lang="en-US" altLang="ko-KR" sz="1600" kern="0" dirty="0"/>
                  <a:t> SAC</a:t>
                </a:r>
                <a:r>
                  <a:rPr lang="ko-KR" altLang="en-US" sz="1600" kern="0" dirty="0"/>
                  <a:t>의 </a:t>
                </a:r>
                <a14:m>
                  <m:oMath xmlns:m="http://schemas.openxmlformats.org/officeDocument/2006/math">
                    <m:r>
                      <a:rPr lang="en-US" altLang="ko-KR" sz="1600" b="0" i="1" kern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600" b="0" i="1" kern="0" smtClea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altLang="ko-KR" sz="1600" b="0" i="0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 kern="0">
                        <a:latin typeface="Cambria Math" panose="02040503050406030204" pitchFamily="18" charset="0"/>
                      </a:rPr>
                      <m:t>결</m:t>
                    </m:r>
                  </m:oMath>
                </a14:m>
                <a:r>
                  <a:rPr lang="ko-KR" altLang="en-US" sz="1600" kern="0" dirty="0"/>
                  <a:t>과임</a:t>
                </a:r>
                <a:r>
                  <a:rPr lang="en-US" altLang="ko-KR" sz="1600" kern="0" dirty="0"/>
                  <a:t>)</a:t>
                </a:r>
              </a:p>
              <a:p>
                <a:r>
                  <a:rPr lang="ko-KR" altLang="en-US" sz="1800" kern="0" dirty="0"/>
                  <a:t>비교 모델</a:t>
                </a:r>
                <a:r>
                  <a:rPr lang="en-US" altLang="ko-KR" sz="1800" kern="0" dirty="0"/>
                  <a:t>: off-policy </a:t>
                </a:r>
                <a:r>
                  <a:rPr lang="ko-KR" altLang="en-US" sz="1800" kern="0" dirty="0"/>
                  <a:t>계열의 </a:t>
                </a:r>
                <a:r>
                  <a:rPr lang="en-US" altLang="ko-KR" sz="1800" kern="0" dirty="0"/>
                  <a:t>TD3, DDPG, DQN / on-policy </a:t>
                </a:r>
                <a:r>
                  <a:rPr lang="ko-KR" altLang="en-US" sz="1800" kern="0" dirty="0"/>
                  <a:t>계열의 </a:t>
                </a:r>
                <a:r>
                  <a:rPr lang="en-US" altLang="ko-KR" sz="1800" kern="0" dirty="0"/>
                  <a:t>A2C, PPO</a:t>
                </a:r>
              </a:p>
              <a:p>
                <a:pPr lvl="1"/>
                <a:r>
                  <a:rPr lang="en-US" altLang="ko-KR" sz="1600" kern="0" dirty="0"/>
                  <a:t>SAC,</a:t>
                </a:r>
                <a:r>
                  <a:rPr lang="ko-KR" altLang="en-US" sz="1600" kern="0" dirty="0"/>
                  <a:t> </a:t>
                </a:r>
                <a:r>
                  <a:rPr lang="en-US" altLang="ko-KR" sz="1600" kern="0" dirty="0"/>
                  <a:t>TD3, DDPG </a:t>
                </a:r>
                <a:r>
                  <a:rPr lang="ko-KR" altLang="en-US" sz="1600" kern="0" dirty="0"/>
                  <a:t>결과 유사</a:t>
                </a:r>
                <a:r>
                  <a:rPr lang="en-US" altLang="ko-KR" sz="1600" kern="0" dirty="0"/>
                  <a:t>–SAC</a:t>
                </a:r>
                <a:r>
                  <a:rPr lang="ko-KR" altLang="en-US" sz="1600" kern="0" dirty="0"/>
                  <a:t>가 근소하게 높은 성능 보임</a:t>
                </a:r>
                <a:r>
                  <a:rPr lang="en-US" altLang="ko-KR" sz="1600" kern="0" dirty="0"/>
                  <a:t>(</a:t>
                </a:r>
                <a:r>
                  <a:rPr lang="ko-KR" altLang="en-US" sz="1600" kern="0" dirty="0"/>
                  <a:t>빠른 수렴</a:t>
                </a:r>
                <a:r>
                  <a:rPr lang="en-US" altLang="ko-KR" sz="1600" kern="0" dirty="0"/>
                  <a:t>,</a:t>
                </a:r>
                <a:r>
                  <a:rPr lang="ko-KR" altLang="en-US" sz="1600" kern="0" dirty="0"/>
                  <a:t>훈련 안정성</a:t>
                </a:r>
                <a:r>
                  <a:rPr lang="en-US" altLang="ko-KR" sz="1600" kern="0" dirty="0"/>
                  <a:t>)</a:t>
                </a:r>
              </a:p>
              <a:p>
                <a:pPr lvl="1"/>
                <a:r>
                  <a:rPr lang="en-US" altLang="ko-KR" sz="1600" kern="0" dirty="0"/>
                  <a:t>DQN</a:t>
                </a:r>
                <a:r>
                  <a:rPr lang="ko-KR" altLang="en-US" sz="1600" kern="0" dirty="0"/>
                  <a:t>은 </a:t>
                </a:r>
                <a:r>
                  <a:rPr lang="en-US" altLang="ko-KR" sz="1600" kern="0" dirty="0"/>
                  <a:t>action space</a:t>
                </a:r>
                <a:r>
                  <a:rPr lang="ko-KR" altLang="en-US" sz="1600" kern="0" dirty="0"/>
                  <a:t>를 </a:t>
                </a:r>
                <a:r>
                  <a:rPr lang="en-US" altLang="ko-KR" sz="1600" kern="0" dirty="0"/>
                  <a:t>64</a:t>
                </a:r>
                <a:r>
                  <a:rPr lang="ko-KR" altLang="en-US" sz="1600" kern="0" dirty="0"/>
                  <a:t>개로 </a:t>
                </a:r>
                <a:r>
                  <a:rPr lang="en-US" altLang="ko-KR" sz="1600" kern="0" dirty="0"/>
                  <a:t>discretization </a:t>
                </a:r>
                <a:r>
                  <a:rPr lang="en-US" altLang="ko-KR" sz="1600" kern="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kern="0" dirty="0">
                    <a:sym typeface="Wingdings" panose="05000000000000000000" pitchFamily="2" charset="2"/>
                  </a:rPr>
                  <a:t>수렴성은 어느정도 보이나</a:t>
                </a:r>
                <a:r>
                  <a:rPr lang="en-US" altLang="ko-KR" sz="1600" kern="0" dirty="0">
                    <a:sym typeface="Wingdings" panose="05000000000000000000" pitchFamily="2" charset="2"/>
                  </a:rPr>
                  <a:t>, </a:t>
                </a:r>
                <a:r>
                  <a:rPr lang="ko-KR" altLang="en-US" sz="1600" kern="0" dirty="0">
                    <a:sym typeface="Wingdings" panose="05000000000000000000" pitchFamily="2" charset="2"/>
                  </a:rPr>
                  <a:t>이산화 오류 및 모델 구조 차이로 인해 낮은 성능을 보임</a:t>
                </a:r>
                <a:endParaRPr lang="ko-KR" altLang="en-US" sz="1600" kern="0" dirty="0"/>
              </a:p>
            </p:txBody>
          </p:sp>
        </mc:Choice>
        <mc:Fallback xmlns=""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11472C7F-DB4A-4A08-9BC0-C7E393218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174" y="914400"/>
                <a:ext cx="8686799" cy="5715000"/>
              </a:xfrm>
              <a:prstGeom prst="rect">
                <a:avLst/>
              </a:prstGeom>
              <a:blipFill>
                <a:blip r:embed="rId2"/>
                <a:stretch>
                  <a:fillRect l="-912" t="-1173" r="-1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1328629B-DA36-404D-9811-BE6BE36B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②: </a:t>
            </a:r>
            <a:r>
              <a:rPr lang="ko-KR" altLang="en-US" dirty="0"/>
              <a:t>다른 모델과 비교</a:t>
            </a:r>
            <a:r>
              <a:rPr lang="en-US" altLang="ko-KR" dirty="0"/>
              <a:t> (1/4)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64AF761-075E-4C45-A767-BB730A038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2971800"/>
            <a:ext cx="7772400" cy="38862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9D7AAC-EE2A-407D-BDEE-A8D6574C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20</a:t>
            </a:fld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D40953-83C5-49A4-BAB9-051C1EC69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6" y="3810000"/>
            <a:ext cx="1981200" cy="19304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FD425B-6181-4E38-9AC1-8B74CE62CA70}"/>
              </a:ext>
            </a:extLst>
          </p:cNvPr>
          <p:cNvSpPr/>
          <p:nvPr/>
        </p:nvSpPr>
        <p:spPr bwMode="auto">
          <a:xfrm>
            <a:off x="1371600" y="3214407"/>
            <a:ext cx="762000" cy="787400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4A66515-F81A-46D1-BD43-B2889BF511E3}"/>
              </a:ext>
            </a:extLst>
          </p:cNvPr>
          <p:cNvCxnSpPr>
            <a:cxnSpLocks/>
          </p:cNvCxnSpPr>
          <p:nvPr/>
        </p:nvCxnSpPr>
        <p:spPr bwMode="auto">
          <a:xfrm>
            <a:off x="2133600" y="3810000"/>
            <a:ext cx="6858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919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BA333AE-43AF-4915-B712-3E54FDFA0550}"/>
              </a:ext>
            </a:extLst>
          </p:cNvPr>
          <p:cNvSpPr txBox="1">
            <a:spLocks/>
          </p:cNvSpPr>
          <p:nvPr/>
        </p:nvSpPr>
        <p:spPr bwMode="auto"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 panose="05000000000000000000" pitchFamily="2" charset="2"/>
              <a:buChar char="§"/>
              <a:defRPr sz="2200">
                <a:solidFill>
                  <a:srgbClr val="000000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l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 panose="05020102010507070707" pitchFamily="18" charset="2"/>
              <a:buChar char="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b="1" kern="0" dirty="0"/>
              <a:t>Sensing SNR curve: </a:t>
            </a:r>
            <a:r>
              <a:rPr lang="ko-KR" altLang="en-US" sz="2000" kern="0" dirty="0"/>
              <a:t>에피소드 당 </a:t>
            </a:r>
            <a:r>
              <a:rPr lang="ko-KR" altLang="en-US" sz="2000" dirty="0"/>
              <a:t>센싱 </a:t>
            </a:r>
            <a:r>
              <a:rPr lang="en-US" altLang="ko-KR" sz="2000" dirty="0"/>
              <a:t>SNR</a:t>
            </a:r>
            <a:r>
              <a:rPr lang="ko-KR" altLang="en-US" sz="2000" dirty="0"/>
              <a:t> 평균 값 </a:t>
            </a:r>
            <a:endParaRPr lang="en-US" altLang="ko-KR" sz="1200" kern="0" dirty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kern="0" dirty="0"/>
              <a:t>모든</a:t>
            </a:r>
            <a:r>
              <a:rPr lang="en-US" altLang="ko-KR" sz="1800" kern="0" dirty="0"/>
              <a:t> </a:t>
            </a:r>
            <a:r>
              <a:rPr lang="ko-KR" altLang="en-US" sz="1800" kern="0" dirty="0"/>
              <a:t>모델에서 센싱 </a:t>
            </a:r>
            <a:r>
              <a:rPr lang="en-US" altLang="ko-KR" sz="1800" kern="0" dirty="0"/>
              <a:t>SNR</a:t>
            </a:r>
            <a:r>
              <a:rPr lang="ko-KR" altLang="en-US" sz="1800" kern="0" dirty="0"/>
              <a:t>과 </a:t>
            </a:r>
            <a:r>
              <a:rPr lang="en-US" altLang="ko-KR" sz="1800" kern="0" dirty="0"/>
              <a:t>reward curve</a:t>
            </a:r>
            <a:r>
              <a:rPr lang="ko-KR" altLang="en-US" sz="1800" kern="0" dirty="0"/>
              <a:t>와 유사한 개형 확인</a:t>
            </a:r>
            <a:endParaRPr lang="en-US" altLang="ko-KR" sz="1800" kern="0" dirty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altLang="ko-KR" sz="1800" kern="0" dirty="0">
                <a:sym typeface="Wingdings" panose="05000000000000000000" pitchFamily="2" charset="2"/>
              </a:rPr>
              <a:t>A2C, PPO</a:t>
            </a:r>
            <a:r>
              <a:rPr lang="ko-KR" altLang="en-US" sz="1800" kern="0" dirty="0">
                <a:sym typeface="Wingdings" panose="05000000000000000000" pitchFamily="2" charset="2"/>
              </a:rPr>
              <a:t>는 환경 동일</a:t>
            </a:r>
            <a:r>
              <a:rPr lang="en-US" altLang="ko-KR" sz="1800" kern="0" dirty="0">
                <a:sym typeface="Wingdings" panose="05000000000000000000" pitchFamily="2" charset="2"/>
              </a:rPr>
              <a:t>,</a:t>
            </a:r>
            <a:r>
              <a:rPr lang="ko-KR" altLang="en-US" sz="1800" kern="0" dirty="0">
                <a:sym typeface="Wingdings" panose="05000000000000000000" pitchFamily="2" charset="2"/>
              </a:rPr>
              <a:t> 데이터를 활용 방식에만 차이를 두었으나</a:t>
            </a:r>
            <a:r>
              <a:rPr lang="en-US" altLang="ko-KR" sz="1800" kern="0" dirty="0">
                <a:sym typeface="Wingdings" panose="05000000000000000000" pitchFamily="2" charset="2"/>
              </a:rPr>
              <a:t>,</a:t>
            </a:r>
            <a:r>
              <a:rPr lang="ko-KR" altLang="en-US" sz="1800" kern="0" dirty="0">
                <a:sym typeface="Wingdings" panose="05000000000000000000" pitchFamily="2" charset="2"/>
              </a:rPr>
              <a:t> 두 모델 모두 좋은 성능을 보이지 못함 </a:t>
            </a:r>
            <a:r>
              <a:rPr lang="en-US" altLang="ko-KR" sz="1800" kern="0" dirty="0">
                <a:sym typeface="Wingdings" panose="05000000000000000000" pitchFamily="2" charset="2"/>
              </a:rPr>
              <a:t> on-policy</a:t>
            </a:r>
            <a:r>
              <a:rPr lang="ko-KR" altLang="en-US" sz="1800" kern="0" dirty="0">
                <a:sym typeface="Wingdings" panose="05000000000000000000" pitchFamily="2" charset="2"/>
              </a:rPr>
              <a:t>와 </a:t>
            </a:r>
            <a:r>
              <a:rPr lang="en-US" altLang="ko-KR" sz="1800" kern="0" dirty="0">
                <a:sym typeface="Wingdings" panose="05000000000000000000" pitchFamily="2" charset="2"/>
              </a:rPr>
              <a:t>off-policy</a:t>
            </a:r>
            <a:r>
              <a:rPr lang="ko-KR" altLang="en-US" sz="1800" kern="0" dirty="0">
                <a:sym typeface="Wingdings" panose="05000000000000000000" pitchFamily="2" charset="2"/>
              </a:rPr>
              <a:t>의 차이인 파라미터 업데이트 방식과 사용하는 샘플 특성</a:t>
            </a:r>
            <a:r>
              <a:rPr lang="en-US" altLang="ko-KR" sz="1800" kern="0" dirty="0">
                <a:sym typeface="Wingdings" panose="05000000000000000000" pitchFamily="2" charset="2"/>
              </a:rPr>
              <a:t>(</a:t>
            </a:r>
            <a:r>
              <a:rPr lang="ko-KR" altLang="en-US" sz="1800" kern="0" dirty="0">
                <a:sym typeface="Wingdings" panose="05000000000000000000" pitchFamily="2" charset="2"/>
              </a:rPr>
              <a:t>효율성</a:t>
            </a:r>
            <a:r>
              <a:rPr lang="en-US" altLang="ko-KR" sz="1800" kern="0" dirty="0">
                <a:sym typeface="Wingdings" panose="05000000000000000000" pitchFamily="2" charset="2"/>
              </a:rPr>
              <a:t>)</a:t>
            </a:r>
            <a:r>
              <a:rPr lang="ko-KR" altLang="en-US" sz="1800" kern="0" dirty="0">
                <a:sym typeface="Wingdings" panose="05000000000000000000" pitchFamily="2" charset="2"/>
              </a:rPr>
              <a:t>차이에서 기인하는 것으로 추측 </a:t>
            </a:r>
            <a:r>
              <a:rPr lang="en-US" altLang="ko-KR" sz="1400" kern="0" dirty="0">
                <a:sym typeface="Wingdings" panose="05000000000000000000" pitchFamily="2" charset="2"/>
              </a:rPr>
              <a:t>(</a:t>
            </a:r>
            <a:r>
              <a:rPr lang="ko-KR" altLang="en-US" sz="1400" kern="0" dirty="0">
                <a:sym typeface="Wingdings" panose="05000000000000000000" pitchFamily="2" charset="2"/>
              </a:rPr>
              <a:t>이에 대한 자세한 분석은 결과 토의에서 작성함</a:t>
            </a:r>
            <a:r>
              <a:rPr lang="en-US" altLang="ko-KR" sz="1400" kern="0" dirty="0">
                <a:sym typeface="Wingdings" panose="05000000000000000000" pitchFamily="2" charset="2"/>
              </a:rPr>
              <a:t>)</a:t>
            </a:r>
            <a:endParaRPr lang="ko-KR" altLang="en-US" sz="1800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5781B5-5047-4C0D-BC1C-3B846F95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②: </a:t>
            </a:r>
            <a:r>
              <a:rPr lang="ko-KR" altLang="en-US" dirty="0"/>
              <a:t>다른 모델과 비교</a:t>
            </a:r>
            <a:r>
              <a:rPr lang="en-US" altLang="ko-KR" dirty="0"/>
              <a:t> (2/4)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66AB51C-5965-4A77-A8DE-F98F71A78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6" y="2971799"/>
            <a:ext cx="7772400" cy="388620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5D3CA4-18C0-4BAE-880F-4647616C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020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22315F2-7500-434C-A22A-348EAF0A33D0}"/>
              </a:ext>
            </a:extLst>
          </p:cNvPr>
          <p:cNvSpPr txBox="1">
            <a:spLocks/>
          </p:cNvSpPr>
          <p:nvPr/>
        </p:nvSpPr>
        <p:spPr bwMode="auto"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 panose="05000000000000000000" pitchFamily="2" charset="2"/>
              <a:buChar char="§"/>
              <a:defRPr sz="2200">
                <a:solidFill>
                  <a:srgbClr val="000000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l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 panose="05020102010507070707" pitchFamily="18" charset="2"/>
              <a:buChar char="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b="1" kern="0" dirty="0"/>
              <a:t>Constraint violation ratio curve: </a:t>
            </a:r>
            <a:r>
              <a:rPr lang="ko-KR" altLang="en-US" sz="2000" kern="0" dirty="0"/>
              <a:t>에피소드 전체 </a:t>
            </a:r>
            <a:r>
              <a:rPr lang="en-US" altLang="ko-KR" sz="2000" kern="0" dirty="0"/>
              <a:t>step </a:t>
            </a:r>
            <a:r>
              <a:rPr lang="ko-KR" altLang="en-US" sz="2000" kern="0" dirty="0"/>
              <a:t>중에서 제약을</a:t>
            </a:r>
            <a:r>
              <a:rPr lang="en-US" altLang="ko-KR" sz="2000" kern="0" dirty="0"/>
              <a:t> </a:t>
            </a:r>
            <a:r>
              <a:rPr lang="ko-KR" altLang="en-US" sz="2000" kern="0" dirty="0"/>
              <a:t>위반한</a:t>
            </a:r>
            <a:r>
              <a:rPr lang="en-US" altLang="ko-KR" sz="2000" kern="0" dirty="0"/>
              <a:t> step</a:t>
            </a:r>
            <a:r>
              <a:rPr lang="ko-KR" altLang="en-US" sz="2000" kern="0" dirty="0"/>
              <a:t>의 평균 비율</a:t>
            </a:r>
            <a:endParaRPr lang="en-US" altLang="ko-KR" sz="2000" kern="0" dirty="0"/>
          </a:p>
          <a:p>
            <a:pPr lvl="1"/>
            <a:r>
              <a:rPr lang="en-US" altLang="ko-KR" sz="1600" kern="0" dirty="0"/>
              <a:t>SAC &gt; TD3 &gt; DDPG </a:t>
            </a:r>
            <a:r>
              <a:rPr lang="ko-KR" altLang="en-US" sz="1600" kern="0" dirty="0"/>
              <a:t>순으로 </a:t>
            </a:r>
            <a:r>
              <a:rPr lang="ko-KR" altLang="en-US" sz="1600" kern="0" dirty="0" err="1"/>
              <a:t>위반율</a:t>
            </a:r>
            <a:r>
              <a:rPr lang="ko-KR" altLang="en-US" sz="1600" kern="0" dirty="0"/>
              <a:t> 낮음</a:t>
            </a:r>
            <a:endParaRPr lang="en-US" altLang="ko-KR" sz="1600" kern="0" dirty="0"/>
          </a:p>
          <a:p>
            <a:pPr lvl="2"/>
            <a:r>
              <a:rPr lang="en-US" altLang="ko-KR" sz="1400" kern="0" dirty="0"/>
              <a:t>DQN, A2C, PPO</a:t>
            </a:r>
            <a:r>
              <a:rPr lang="ko-KR" altLang="en-US" sz="1400" kern="0" dirty="0"/>
              <a:t>는 제약 위반이 매우 심각 </a:t>
            </a:r>
            <a:r>
              <a:rPr lang="en-US" altLang="ko-KR" sz="1400" kern="0" dirty="0">
                <a:sym typeface="Wingdings" panose="05000000000000000000" pitchFamily="2" charset="2"/>
              </a:rPr>
              <a:t> </a:t>
            </a:r>
            <a:r>
              <a:rPr lang="ko-KR" altLang="en-US" sz="1400" kern="0" dirty="0">
                <a:sym typeface="Wingdings" panose="05000000000000000000" pitchFamily="2" charset="2"/>
              </a:rPr>
              <a:t>현재 모델링으로는 </a:t>
            </a:r>
            <a:r>
              <a:rPr lang="ko-KR" altLang="en-US" sz="1400" kern="0" dirty="0" err="1">
                <a:sym typeface="Wingdings" panose="05000000000000000000" pitchFamily="2" charset="2"/>
              </a:rPr>
              <a:t>실환경</a:t>
            </a:r>
            <a:r>
              <a:rPr lang="ko-KR" altLang="en-US" sz="1400" kern="0" dirty="0">
                <a:sym typeface="Wingdings" panose="05000000000000000000" pitchFamily="2" charset="2"/>
              </a:rPr>
              <a:t> 적용 거의 불가 수준</a:t>
            </a:r>
            <a:endParaRPr lang="en-US" altLang="ko-KR" sz="1400" kern="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kern="0" dirty="0">
                <a:sym typeface="Wingdings" panose="05000000000000000000" pitchFamily="2" charset="2"/>
              </a:rPr>
              <a:t>학습 초반 에피소드에서는 </a:t>
            </a:r>
            <a:r>
              <a:rPr lang="en-US" altLang="ko-KR" sz="1600" kern="0" dirty="0">
                <a:sym typeface="Wingdings" panose="05000000000000000000" pitchFamily="2" charset="2"/>
              </a:rPr>
              <a:t>TD3</a:t>
            </a:r>
            <a:r>
              <a:rPr lang="ko-KR" altLang="en-US" sz="1600" kern="0" dirty="0">
                <a:sym typeface="Wingdings" panose="05000000000000000000" pitchFamily="2" charset="2"/>
              </a:rPr>
              <a:t>의 </a:t>
            </a:r>
            <a:r>
              <a:rPr lang="ko-KR" altLang="en-US" sz="1600" kern="0" dirty="0" err="1">
                <a:sym typeface="Wingdings" panose="05000000000000000000" pitchFamily="2" charset="2"/>
              </a:rPr>
              <a:t>위반율</a:t>
            </a:r>
            <a:r>
              <a:rPr lang="ko-KR" altLang="en-US" sz="1600" kern="0" dirty="0">
                <a:sym typeface="Wingdings" panose="05000000000000000000" pitchFamily="2" charset="2"/>
              </a:rPr>
              <a:t> 감소 속도가 가장 빨랐으나</a:t>
            </a:r>
            <a:r>
              <a:rPr lang="en-US" altLang="ko-KR" sz="1600" kern="0" dirty="0">
                <a:sym typeface="Wingdings" panose="05000000000000000000" pitchFamily="2" charset="2"/>
              </a:rPr>
              <a:t>, </a:t>
            </a:r>
            <a:r>
              <a:rPr lang="ko-KR" altLang="en-US" sz="1600" kern="0" dirty="0">
                <a:sym typeface="Wingdings" panose="05000000000000000000" pitchFamily="2" charset="2"/>
              </a:rPr>
              <a:t>수렴이 진행되면서 </a:t>
            </a:r>
            <a:r>
              <a:rPr lang="en-US" altLang="ko-KR" sz="1600" kern="0" dirty="0">
                <a:sym typeface="Wingdings" panose="05000000000000000000" pitchFamily="2" charset="2"/>
              </a:rPr>
              <a:t>SAC</a:t>
            </a:r>
            <a:r>
              <a:rPr lang="ko-KR" altLang="en-US" sz="1600" kern="0" dirty="0">
                <a:sym typeface="Wingdings" panose="05000000000000000000" pitchFamily="2" charset="2"/>
              </a:rPr>
              <a:t>의 위반율이 더 낮아짐</a:t>
            </a:r>
            <a:endParaRPr lang="en-US" altLang="ko-KR" sz="1600" kern="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kern="0" dirty="0"/>
              <a:t>학습 후반 에피소드에서 </a:t>
            </a:r>
            <a:r>
              <a:rPr lang="en-US" altLang="ko-KR" sz="1600" kern="0" dirty="0"/>
              <a:t>TD3</a:t>
            </a:r>
            <a:r>
              <a:rPr lang="ko-KR" altLang="en-US" sz="1600" kern="0" dirty="0"/>
              <a:t>가 </a:t>
            </a:r>
            <a:r>
              <a:rPr lang="en-US" altLang="ko-KR" sz="1600" kern="0" dirty="0"/>
              <a:t>DDPG</a:t>
            </a:r>
            <a:r>
              <a:rPr lang="ko-KR" altLang="en-US" sz="1600" kern="0" dirty="0"/>
              <a:t>보다 안정적인 훈련이 진행된 것으로 보임</a:t>
            </a:r>
            <a:endParaRPr lang="en-US" altLang="ko-KR" sz="1600" kern="0" dirty="0"/>
          </a:p>
          <a:p>
            <a:pPr marL="0" indent="0">
              <a:buNone/>
            </a:pPr>
            <a:endParaRPr lang="ko-KR" altLang="en-US" sz="20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35926D-53E7-4089-BD90-209DB8FC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②: </a:t>
            </a:r>
            <a:r>
              <a:rPr lang="ko-KR" altLang="en-US" dirty="0"/>
              <a:t>다른 모델과 비교</a:t>
            </a:r>
            <a:r>
              <a:rPr lang="en-US" altLang="ko-KR" dirty="0"/>
              <a:t> (3/4)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0163407-4DA7-4AC7-8BB9-422EAB6C9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5" y="2977349"/>
            <a:ext cx="7772398" cy="38862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C82E1E-5F63-4E05-AA89-DDC215FE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22</a:t>
            </a:fld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562981-BA9F-49A7-BF4D-1A05EB98B0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26" y="3701458"/>
            <a:ext cx="1975674" cy="186114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72CE7-9200-4B05-AE55-492D33730439}"/>
              </a:ext>
            </a:extLst>
          </p:cNvPr>
          <p:cNvSpPr/>
          <p:nvPr/>
        </p:nvSpPr>
        <p:spPr bwMode="auto">
          <a:xfrm>
            <a:off x="1338264" y="5562600"/>
            <a:ext cx="685800" cy="683078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3181AFF-C2FB-4ACB-911D-5B909277BDFA}"/>
              </a:ext>
            </a:extLst>
          </p:cNvPr>
          <p:cNvCxnSpPr>
            <a:cxnSpLocks/>
          </p:cNvCxnSpPr>
          <p:nvPr/>
        </p:nvCxnSpPr>
        <p:spPr bwMode="auto">
          <a:xfrm flipV="1">
            <a:off x="2024064" y="5334000"/>
            <a:ext cx="953262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0111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8EFCB4-852E-44EF-8C61-22B289AEA067}"/>
              </a:ext>
            </a:extLst>
          </p:cNvPr>
          <p:cNvSpPr txBox="1">
            <a:spLocks/>
          </p:cNvSpPr>
          <p:nvPr/>
        </p:nvSpPr>
        <p:spPr bwMode="auto">
          <a:xfrm>
            <a:off x="257174" y="914400"/>
            <a:ext cx="88868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 panose="05000000000000000000" pitchFamily="2" charset="2"/>
              <a:buChar char="§"/>
              <a:defRPr sz="2200">
                <a:solidFill>
                  <a:srgbClr val="000000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l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 panose="05020102010507070707" pitchFamily="18" charset="2"/>
              <a:buChar char="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2000" b="1" kern="0" dirty="0"/>
              <a:t>Generalization performance: </a:t>
            </a:r>
            <a:r>
              <a:rPr lang="ko-KR" altLang="en-US" sz="2000" kern="0" dirty="0"/>
              <a:t>훈련이 완료된 모델을 테스트 데이터로 평가한 결과 </a:t>
            </a:r>
            <a:r>
              <a:rPr lang="en-US" altLang="ko-KR" sz="1500" kern="0" dirty="0"/>
              <a:t>– </a:t>
            </a:r>
            <a:r>
              <a:rPr lang="ko-KR" altLang="en-US" sz="1500" kern="0" dirty="0"/>
              <a:t>훈련 데이터와 동일한 구조의 채널 데이터를 재생성 </a:t>
            </a:r>
            <a:r>
              <a:rPr lang="en-US" altLang="ko-KR" sz="1500" kern="0" dirty="0"/>
              <a:t>(</a:t>
            </a:r>
            <a:r>
              <a:rPr lang="ko-KR" altLang="en-US" sz="1500" kern="0" dirty="0"/>
              <a:t>단</a:t>
            </a:r>
            <a:r>
              <a:rPr lang="en-US" altLang="ko-KR" sz="1500" kern="0" dirty="0"/>
              <a:t>, </a:t>
            </a:r>
            <a:r>
              <a:rPr lang="ko-KR" altLang="en-US" sz="1500" kern="0" dirty="0"/>
              <a:t>사용자의 속도는</a:t>
            </a:r>
            <a:r>
              <a:rPr lang="en-US" altLang="ko-KR" sz="1500" kern="0" dirty="0"/>
              <a:t> </a:t>
            </a:r>
            <a:r>
              <a:rPr lang="ko-KR" altLang="en-US" sz="1500" kern="0" dirty="0"/>
              <a:t>랜덤</a:t>
            </a:r>
            <a:r>
              <a:rPr lang="en-US" altLang="ko-KR" sz="1500" kern="0" dirty="0"/>
              <a:t>)\</a:t>
            </a:r>
          </a:p>
          <a:p>
            <a:pPr lvl="1"/>
            <a:r>
              <a:rPr lang="en-US" altLang="ko-KR" sz="1600" kern="0" dirty="0"/>
              <a:t>Off-policy</a:t>
            </a:r>
            <a:r>
              <a:rPr lang="ko-KR" altLang="en-US" sz="1600" kern="0" dirty="0"/>
              <a:t> 계열 </a:t>
            </a:r>
            <a:r>
              <a:rPr lang="en-US" altLang="ko-KR" sz="1600" kern="0" dirty="0"/>
              <a:t>4</a:t>
            </a:r>
            <a:r>
              <a:rPr lang="ko-KR" altLang="en-US" sz="1600" kern="0" dirty="0"/>
              <a:t>개 모델만 비교</a:t>
            </a:r>
            <a:r>
              <a:rPr lang="en-US" altLang="ko-KR" sz="1600" kern="0" dirty="0"/>
              <a:t>: </a:t>
            </a:r>
            <a:r>
              <a:rPr lang="ko-KR" altLang="en-US" sz="1600" kern="0" dirty="0"/>
              <a:t>일반화 성능은 </a:t>
            </a:r>
            <a:r>
              <a:rPr lang="en-US" altLang="ko-KR" sz="1600" kern="0" dirty="0"/>
              <a:t>TD3 &gt; SAC &gt; DDPG &gt; DQN </a:t>
            </a:r>
            <a:r>
              <a:rPr lang="ko-KR" altLang="en-US" sz="1600" kern="0" dirty="0"/>
              <a:t>순서를 보임</a:t>
            </a:r>
            <a:endParaRPr lang="en-US" altLang="ko-KR" sz="1600" kern="0" dirty="0"/>
          </a:p>
          <a:p>
            <a:pPr lvl="1"/>
            <a:r>
              <a:rPr lang="ko-KR" altLang="en-US" sz="1600" kern="0" dirty="0"/>
              <a:t>특히</a:t>
            </a:r>
            <a:r>
              <a:rPr lang="en-US" altLang="ko-KR" sz="1600" kern="0" dirty="0"/>
              <a:t>, SAC</a:t>
            </a:r>
            <a:r>
              <a:rPr lang="ko-KR" altLang="en-US" sz="1600" kern="0" dirty="0"/>
              <a:t>와 </a:t>
            </a:r>
            <a:r>
              <a:rPr lang="en-US" altLang="ko-KR" sz="1600" kern="0" dirty="0"/>
              <a:t>TD3</a:t>
            </a:r>
            <a:r>
              <a:rPr lang="ko-KR" altLang="en-US" sz="1600" kern="0" dirty="0"/>
              <a:t>는 새로운 데이터에서도 제약 위반율을 낮게 유지하여</a:t>
            </a:r>
            <a:r>
              <a:rPr lang="en-US" altLang="ko-KR" sz="1600" kern="0" dirty="0"/>
              <a:t> robustness</a:t>
            </a:r>
            <a:r>
              <a:rPr lang="ko-KR" altLang="en-US" sz="1600" kern="0" dirty="0"/>
              <a:t>와 </a:t>
            </a:r>
            <a:r>
              <a:rPr lang="en-US" altLang="ko-KR" sz="1600" kern="0" dirty="0"/>
              <a:t>generalization performance</a:t>
            </a:r>
            <a:r>
              <a:rPr lang="ko-KR" altLang="en-US" sz="1600" kern="0" dirty="0"/>
              <a:t>를 확인할 수 있음</a:t>
            </a:r>
            <a:endParaRPr lang="en-US" altLang="ko-KR" sz="1600" kern="0" dirty="0"/>
          </a:p>
          <a:p>
            <a:pPr lvl="1"/>
            <a:r>
              <a:rPr lang="ko-KR" altLang="en-US" sz="1600" kern="0" dirty="0"/>
              <a:t>훈련 성능과 반대로 일반화 성능은 </a:t>
            </a:r>
            <a:r>
              <a:rPr lang="en-US" altLang="ko-KR" sz="1600" kern="0" dirty="0"/>
              <a:t>TD3 &gt; SAC </a:t>
            </a:r>
            <a:r>
              <a:rPr lang="en-US" altLang="ko-KR" sz="1600" kern="0" dirty="0">
                <a:sym typeface="Wingdings" panose="05000000000000000000" pitchFamily="2" charset="2"/>
              </a:rPr>
              <a:t> SAC</a:t>
            </a:r>
            <a:r>
              <a:rPr lang="ko-KR" altLang="en-US" sz="1600" kern="0" dirty="0">
                <a:sym typeface="Wingdings" panose="05000000000000000000" pitchFamily="2" charset="2"/>
              </a:rPr>
              <a:t>의 훈련데이터 </a:t>
            </a:r>
            <a:r>
              <a:rPr lang="en-US" altLang="ko-KR" sz="1600" kern="0" dirty="0">
                <a:sym typeface="Wingdings" panose="05000000000000000000" pitchFamily="2" charset="2"/>
              </a:rPr>
              <a:t>overfitting</a:t>
            </a:r>
            <a:r>
              <a:rPr lang="ko-KR" altLang="en-US" sz="1600" kern="0" dirty="0">
                <a:sym typeface="Wingdings" panose="05000000000000000000" pitchFamily="2" charset="2"/>
              </a:rPr>
              <a:t> 추측</a:t>
            </a:r>
            <a:endParaRPr lang="en-US" altLang="ko-KR" sz="1600" kern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FEEF69-9536-4283-BDD5-0DBE7A9B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②: </a:t>
            </a:r>
            <a:r>
              <a:rPr lang="ko-KR" altLang="en-US" dirty="0"/>
              <a:t>다른 모델과 비교</a:t>
            </a:r>
            <a:r>
              <a:rPr lang="en-US" altLang="ko-KR" dirty="0"/>
              <a:t> (4/4)</a:t>
            </a:r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4C508AB6-D416-4F71-A82C-6076D97DC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883726"/>
              </p:ext>
            </p:extLst>
          </p:nvPr>
        </p:nvGraphicFramePr>
        <p:xfrm>
          <a:off x="477609" y="2830232"/>
          <a:ext cx="2645229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9E969D-4228-49E0-BC00-8A680A9A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23</a:t>
            </a:fld>
            <a:endParaRPr lang="en-US" altLang="ko-KR"/>
          </a:p>
        </p:txBody>
      </p:sp>
      <p:graphicFrame>
        <p:nvGraphicFramePr>
          <p:cNvPr id="8" name="내용 개체 틀 6">
            <a:extLst>
              <a:ext uri="{FF2B5EF4-FFF2-40B4-BE49-F238E27FC236}">
                <a16:creationId xmlns:a16="http://schemas.microsoft.com/office/drawing/2014/main" id="{579ADEBE-385D-420A-AD3E-5ED5E638A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69046"/>
              </p:ext>
            </p:extLst>
          </p:nvPr>
        </p:nvGraphicFramePr>
        <p:xfrm>
          <a:off x="6021161" y="2830231"/>
          <a:ext cx="2646000" cy="358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내용 개체 틀 6">
            <a:extLst>
              <a:ext uri="{FF2B5EF4-FFF2-40B4-BE49-F238E27FC236}">
                <a16:creationId xmlns:a16="http://schemas.microsoft.com/office/drawing/2014/main" id="{EE5657C1-6538-4E75-9DDF-0DB89C0980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9075078"/>
              </p:ext>
            </p:extLst>
          </p:nvPr>
        </p:nvGraphicFramePr>
        <p:xfrm>
          <a:off x="3249385" y="2830232"/>
          <a:ext cx="2645229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305B595-DCE0-4AF4-B5F5-77FC9094F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842" y="6440620"/>
            <a:ext cx="3649741" cy="3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8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D08B9-6F24-4DD8-AE05-ECB8D113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③: Hyperparameter sensitivity (1/3)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CF17780-6886-4F92-A655-221288980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000" b="1" dirty="0"/>
                  <a:t>Learning curve: </a:t>
                </a:r>
                <a:r>
                  <a:rPr lang="ko-KR" altLang="en-US" sz="2000" dirty="0"/>
                  <a:t>에피소드 당 </a:t>
                </a:r>
                <a:r>
                  <a:rPr lang="en-US" altLang="ko-KR" sz="2000" dirty="0"/>
                  <a:t>reward</a:t>
                </a:r>
                <a:r>
                  <a:rPr lang="ko-KR" altLang="en-US" sz="2000" dirty="0"/>
                  <a:t> 평균 값</a:t>
                </a:r>
                <a:endParaRPr lang="en-US" altLang="ko-KR" sz="2000" dirty="0"/>
              </a:p>
              <a:p>
                <a:pPr lvl="1"/>
                <a:r>
                  <a:rPr lang="en-US" altLang="ko-KR" sz="1800" dirty="0"/>
                  <a:t>Initial temperature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800" dirty="0"/>
                  <a:t>값에 따른 모델 학습 성능 비교 </a:t>
                </a:r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∈{0.1, 0.2, 0.5}</m:t>
                    </m:r>
                  </m:oMath>
                </a14:m>
                <a:r>
                  <a:rPr lang="en-US" altLang="ko-KR" sz="1800" dirty="0"/>
                  <a:t>)</a:t>
                </a:r>
              </a:p>
              <a:p>
                <a:pPr lvl="1"/>
                <a:r>
                  <a:rPr lang="ko-KR" altLang="en-US" sz="1800" dirty="0"/>
                  <a:t>각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경우 랜덤 시드 </a:t>
                </a:r>
                <a:r>
                  <a:rPr lang="en-US" altLang="ko-KR" sz="1800" dirty="0"/>
                  <a:t>5</a:t>
                </a:r>
                <a:r>
                  <a:rPr lang="ko-KR" altLang="en-US" sz="1800" dirty="0"/>
                  <a:t>회 씩 실행 후 평균값을 </a:t>
                </a:r>
                <a:r>
                  <a:rPr lang="en-US" altLang="ko-KR" sz="1800" dirty="0"/>
                  <a:t>bold line,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95% </a:t>
                </a:r>
                <a:r>
                  <a:rPr lang="ko-KR" altLang="en-US" sz="1800" dirty="0"/>
                  <a:t>신뢰구간</a:t>
                </a:r>
                <a:r>
                  <a:rPr lang="en-US" altLang="ko-KR" sz="1800" dirty="0"/>
                  <a:t>(CI)</a:t>
                </a:r>
                <a:r>
                  <a:rPr lang="ko-KR" altLang="en-US" sz="1800" dirty="0"/>
                  <a:t>을 </a:t>
                </a:r>
                <a:r>
                  <a:rPr lang="en-US" altLang="ko-KR" sz="1800" dirty="0"/>
                  <a:t>shaded region</a:t>
                </a:r>
                <a:r>
                  <a:rPr lang="ko-KR" altLang="en-US" sz="1800" dirty="0"/>
                  <a:t>으로 </a:t>
                </a:r>
                <a:r>
                  <a:rPr lang="en-US" altLang="ko-KR" sz="1800" dirty="0"/>
                  <a:t>plot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ko-KR" altLang="en-US" sz="1800" dirty="0"/>
                  <a:t>이 클수록 평균 </a:t>
                </a:r>
                <a:r>
                  <a:rPr lang="en-US" altLang="ko-KR" sz="1800" dirty="0"/>
                  <a:t>reward</a:t>
                </a:r>
                <a:r>
                  <a:rPr lang="ko-KR" altLang="en-US" sz="1800" dirty="0"/>
                  <a:t>의 신뢰구간의 영역이 넓은 것을 확인</a:t>
                </a:r>
                <a:endParaRPr lang="en-US" altLang="ko-KR" sz="1800" dirty="0"/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초</m:t>
                    </m:r>
                  </m:oMath>
                </a14:m>
                <a:r>
                  <a:rPr lang="ko-KR" altLang="en-US" sz="1600" dirty="0"/>
                  <a:t>기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600" dirty="0"/>
                  <a:t>가 크면 정책의 </a:t>
                </a:r>
                <a:r>
                  <a:rPr lang="en-US" altLang="ko-KR" sz="1600" dirty="0"/>
                  <a:t>stochasticity</a:t>
                </a:r>
                <a:r>
                  <a:rPr lang="ko-KR" altLang="en-US" sz="1600" dirty="0"/>
                  <a:t>가 비교적 오랜 학습동안 유지되는 경향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CF17780-6886-4F92-A655-221288980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0" t="-1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9C9FB-D2B3-4831-B022-B2390700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24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AF8590-875E-49E8-959E-91807137F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718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99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A2792C7E-7B2C-4CC5-9B01-1A9DD2193C2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7174" y="914400"/>
                <a:ext cx="8686799" cy="571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20000"/>
                  <a:buFont typeface="Wingdings" panose="05000000000000000000" pitchFamily="2" charset="2"/>
                  <a:buChar char="§"/>
                  <a:defRPr sz="2200">
                    <a:solidFill>
                      <a:srgbClr val="000000"/>
                    </a:solidFill>
                    <a:latin typeface="+mn-lt"/>
                    <a:ea typeface="맑은 고딕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anose="05000000000000000000" pitchFamily="2" charset="2"/>
                  <a:buChar char="l"/>
                  <a:defRPr sz="18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0000"/>
                  <a:buFont typeface="Wingdings 2" panose="05020102010507070707" pitchFamily="18" charset="2"/>
                  <a:buChar char=""/>
                  <a:defRPr sz="18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8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ko-KR" sz="2000" b="1" kern="0" dirty="0"/>
                  <a:t>Sensing SNR curve: </a:t>
                </a:r>
                <a:r>
                  <a:rPr lang="ko-KR" altLang="en-US" sz="2000" kern="0" dirty="0"/>
                  <a:t>에피소드 당 </a:t>
                </a:r>
                <a:r>
                  <a:rPr lang="ko-KR" altLang="en-US" sz="2000" dirty="0"/>
                  <a:t>센싱 </a:t>
                </a:r>
                <a:r>
                  <a:rPr lang="en-US" altLang="ko-KR" sz="2000" dirty="0"/>
                  <a:t>SNR</a:t>
                </a:r>
                <a:r>
                  <a:rPr lang="ko-KR" altLang="en-US" sz="2000" dirty="0"/>
                  <a:t> 평균 값 </a:t>
                </a:r>
                <a:endParaRPr lang="en-US" altLang="ko-KR" sz="1200" kern="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sz="1600" kern="0" dirty="0"/>
                  <a:t>Initial temperature </a:t>
                </a:r>
                <a14:m>
                  <m:oMath xmlns:m="http://schemas.openxmlformats.org/officeDocument/2006/math">
                    <m:r>
                      <a:rPr lang="en-US" altLang="ko-KR" sz="1600" i="1" ker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600" kern="0" dirty="0"/>
                  <a:t>값에 따른 모델 학습 성능 비교 </a:t>
                </a:r>
                <a:r>
                  <a:rPr lang="en-US" altLang="ko-KR" sz="1600" kern="0" dirty="0"/>
                  <a:t>(</a:t>
                </a:r>
                <a14:m>
                  <m:oMath xmlns:m="http://schemas.openxmlformats.org/officeDocument/2006/math">
                    <m:r>
                      <a:rPr lang="en-US" altLang="ko-KR" sz="1600" i="1" ker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600" i="1" kern="0" smtClean="0">
                        <a:latin typeface="Cambria Math" panose="02040503050406030204" pitchFamily="18" charset="0"/>
                      </a:rPr>
                      <m:t>∈{0.1, 0.2, 0.5}</m:t>
                    </m:r>
                  </m:oMath>
                </a14:m>
                <a:r>
                  <a:rPr lang="en-US" altLang="ko-KR" sz="1600" kern="0" dirty="0"/>
                  <a:t>)</a:t>
                </a:r>
              </a:p>
              <a:p>
                <a:pPr lvl="1"/>
                <a:r>
                  <a:rPr lang="ko-KR" altLang="en-US" sz="1600" kern="0" dirty="0"/>
                  <a:t>센싱 </a:t>
                </a:r>
                <a:r>
                  <a:rPr lang="en-US" altLang="ko-KR" sz="1600" kern="0" dirty="0"/>
                  <a:t>SNR</a:t>
                </a:r>
                <a:r>
                  <a:rPr lang="ko-KR" altLang="en-US" sz="1600" kern="0" dirty="0"/>
                  <a:t>은 </a:t>
                </a:r>
                <a:r>
                  <a:rPr lang="en-US" altLang="ko-KR" sz="1600" kern="0" dirty="0"/>
                  <a:t>reward curve</a:t>
                </a:r>
                <a:r>
                  <a:rPr lang="ko-KR" altLang="en-US" sz="1600" kern="0" dirty="0"/>
                  <a:t>와 유사한 개형 </a:t>
                </a:r>
                <a:endParaRPr lang="en-US" altLang="ko-KR" sz="16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i="1" kern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sz="1600" i="1" kern="0" smtClean="0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ko-KR" altLang="en-US" sz="1600" kern="0" dirty="0"/>
                  <a:t>이 작으면 학습 초반 </a:t>
                </a:r>
                <a:r>
                  <a:rPr lang="en-US" altLang="ko-KR" sz="1600" kern="0" dirty="0"/>
                  <a:t>entropy </a:t>
                </a:r>
                <a:r>
                  <a:rPr lang="ko-KR" altLang="en-US" sz="1600" kern="0" dirty="0"/>
                  <a:t>유지 약화 </a:t>
                </a:r>
                <a:r>
                  <a:rPr lang="en-US" altLang="ko-KR" sz="1600" kern="0" dirty="0">
                    <a:sym typeface="Wingdings" panose="05000000000000000000" pitchFamily="2" charset="2"/>
                  </a:rPr>
                  <a:t> policy</a:t>
                </a:r>
                <a:r>
                  <a:rPr lang="ko-KR" altLang="en-US" sz="1600" kern="0" dirty="0">
                    <a:sym typeface="Wingdings" panose="05000000000000000000" pitchFamily="2" charset="2"/>
                  </a:rPr>
                  <a:t> 빠르게 </a:t>
                </a:r>
                <a:r>
                  <a:rPr lang="en-US" altLang="ko-KR" sz="1600" kern="0" dirty="0">
                    <a:sym typeface="Wingdings" panose="05000000000000000000" pitchFamily="2" charset="2"/>
                  </a:rPr>
                  <a:t>deterministic</a:t>
                </a:r>
                <a:r>
                  <a:rPr lang="ko-KR" altLang="en-US" sz="1600" kern="0" dirty="0">
                    <a:sym typeface="Wingdings" panose="05000000000000000000" pitchFamily="2" charset="2"/>
                  </a:rPr>
                  <a:t>하게 수렴</a:t>
                </a:r>
                <a:r>
                  <a:rPr lang="en-US" altLang="ko-KR" sz="1600" kern="0" dirty="0">
                    <a:sym typeface="Wingdings" panose="05000000000000000000" pitchFamily="2" charset="2"/>
                  </a:rPr>
                  <a:t>, exploration</a:t>
                </a:r>
                <a:r>
                  <a:rPr lang="ko-KR" altLang="en-US" sz="1600" kern="0" dirty="0">
                    <a:sym typeface="Wingdings" panose="05000000000000000000" pitchFamily="2" charset="2"/>
                  </a:rPr>
                  <a:t> 비교적 부족하므로 </a:t>
                </a:r>
                <a:r>
                  <a:rPr lang="en-US" altLang="ko-KR" sz="1600" kern="0" dirty="0">
                    <a:sym typeface="Wingdings" panose="05000000000000000000" pitchFamily="2" charset="2"/>
                  </a:rPr>
                  <a:t>local optimum</a:t>
                </a:r>
                <a:r>
                  <a:rPr lang="ko-KR" altLang="en-US" sz="1600" kern="0" dirty="0">
                    <a:sym typeface="Wingdings" panose="05000000000000000000" pitchFamily="2" charset="2"/>
                  </a:rPr>
                  <a:t>에 도달하거나 변동성이 커질 위험 있음</a:t>
                </a:r>
                <a:endParaRPr lang="en-US" altLang="ko-KR" sz="1800" kern="0" dirty="0"/>
              </a:p>
              <a:p>
                <a:pPr lvl="1"/>
                <a:r>
                  <a:rPr lang="ko-KR" altLang="en-US" sz="1600" kern="0"/>
                  <a:t>𝛼값이 크면 </a:t>
                </a:r>
                <a:r>
                  <a:rPr lang="ko-KR" altLang="en-US" sz="1600" kern="0" dirty="0"/>
                  <a:t>학습 </a:t>
                </a:r>
                <a:r>
                  <a:rPr lang="en-US" altLang="ko-KR" sz="1600" kern="0" dirty="0"/>
                  <a:t>entropy</a:t>
                </a:r>
                <a:r>
                  <a:rPr lang="ko-KR" altLang="en-US" sz="1600" kern="0" dirty="0"/>
                  <a:t>를 매우 강하게</a:t>
                </a:r>
                <a:r>
                  <a:rPr lang="en-US" altLang="ko-KR" sz="1600" kern="0" dirty="0"/>
                  <a:t> </a:t>
                </a:r>
                <a:r>
                  <a:rPr lang="ko-KR" altLang="en-US" sz="1600" kern="0" dirty="0"/>
                  <a:t>유지 </a:t>
                </a:r>
                <a:r>
                  <a:rPr lang="en-US" altLang="ko-KR" sz="1600" kern="0" dirty="0">
                    <a:sym typeface="Wingdings" panose="05000000000000000000" pitchFamily="2" charset="2"/>
                  </a:rPr>
                  <a:t></a:t>
                </a:r>
                <a:r>
                  <a:rPr lang="ko-KR" altLang="en-US" sz="1600" kern="0" dirty="0"/>
                  <a:t> </a:t>
                </a:r>
                <a:r>
                  <a:rPr lang="en-US" altLang="ko-KR" sz="1600" kern="0" dirty="0"/>
                  <a:t>policy</a:t>
                </a:r>
                <a:r>
                  <a:rPr lang="ko-KR" altLang="en-US" sz="1600" kern="0" dirty="0"/>
                  <a:t>는 매우 느리게 수렴</a:t>
                </a:r>
                <a:r>
                  <a:rPr lang="en-US" altLang="ko-KR" sz="1600" kern="0" dirty="0"/>
                  <a:t>, exploration </a:t>
                </a:r>
                <a:r>
                  <a:rPr lang="ko-KR" altLang="en-US" sz="1600" kern="0" dirty="0"/>
                  <a:t>비교적 풍부하므로 초반에 낮은 값에 머무르거나 </a:t>
                </a:r>
                <a:r>
                  <a:rPr lang="en-US" altLang="ko-KR" sz="1600" kern="0" dirty="0"/>
                  <a:t>variance</a:t>
                </a:r>
                <a:r>
                  <a:rPr lang="ko-KR" altLang="en-US" sz="1600" kern="0" dirty="0"/>
                  <a:t>가 매우 큰 단점 있음</a:t>
                </a:r>
              </a:p>
            </p:txBody>
          </p:sp>
        </mc:Choice>
        <mc:Fallback xmlns="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A2792C7E-7B2C-4CC5-9B01-1A9DD2193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174" y="914400"/>
                <a:ext cx="8686799" cy="5715000"/>
              </a:xfrm>
              <a:prstGeom prst="rect">
                <a:avLst/>
              </a:prstGeom>
              <a:blipFill>
                <a:blip r:embed="rId2"/>
                <a:stretch>
                  <a:fillRect l="-912" t="-1173" r="-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C8BAF017-4C22-4380-8257-A58C7413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③: Hyperparameter sensitivity (2/3)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1D6E756-8ECB-4E9A-86F3-BE3C8029B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77349"/>
            <a:ext cx="7772400" cy="38862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8A7A59-96E9-469A-9FF2-05B4D469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7519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8DEE0AC5-549D-460D-82C5-2629B5C41C5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7175" y="914400"/>
                <a:ext cx="8610600" cy="571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20000"/>
                  <a:buFont typeface="Wingdings" panose="05000000000000000000" pitchFamily="2" charset="2"/>
                  <a:buChar char="§"/>
                  <a:defRPr sz="2200">
                    <a:solidFill>
                      <a:srgbClr val="000000"/>
                    </a:solidFill>
                    <a:latin typeface="+mn-lt"/>
                    <a:ea typeface="맑은 고딕" pitchFamily="50" charset="-127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anose="05000000000000000000" pitchFamily="2" charset="2"/>
                  <a:buChar char="l"/>
                  <a:defRPr sz="18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0000"/>
                  <a:buFont typeface="Wingdings 2" panose="05020102010507070707" pitchFamily="18" charset="2"/>
                  <a:buChar char=""/>
                  <a:defRPr sz="18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800">
                    <a:solidFill>
                      <a:srgbClr val="000000"/>
                    </a:solidFill>
                    <a:latin typeface="+mn-lt"/>
                    <a:ea typeface="맑은 고딕" pitchFamily="50" charset="-127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rgbClr val="000000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ko-KR" sz="2000" b="1" kern="0" dirty="0"/>
                  <a:t>Constraint violation ratio curve: </a:t>
                </a:r>
                <a:r>
                  <a:rPr lang="ko-KR" altLang="en-US" sz="2000" kern="0" dirty="0"/>
                  <a:t>에피소드 전체 </a:t>
                </a:r>
                <a:r>
                  <a:rPr lang="en-US" altLang="ko-KR" sz="2000" kern="0" dirty="0"/>
                  <a:t>step </a:t>
                </a:r>
                <a:r>
                  <a:rPr lang="ko-KR" altLang="en-US" sz="2000" kern="0" dirty="0"/>
                  <a:t>중에서 제약을</a:t>
                </a:r>
                <a:r>
                  <a:rPr lang="en-US" altLang="ko-KR" sz="2000" kern="0" dirty="0"/>
                  <a:t> </a:t>
                </a:r>
                <a:r>
                  <a:rPr lang="ko-KR" altLang="en-US" sz="2000" kern="0" dirty="0"/>
                  <a:t>위반한</a:t>
                </a:r>
                <a:r>
                  <a:rPr lang="en-US" altLang="ko-KR" sz="2000" kern="0" dirty="0"/>
                  <a:t> step</a:t>
                </a:r>
                <a:r>
                  <a:rPr lang="ko-KR" altLang="en-US" sz="2000" kern="0" dirty="0"/>
                  <a:t>의 평균 비율</a:t>
                </a:r>
                <a:endParaRPr lang="en-US" altLang="ko-KR" sz="2000" kern="0" dirty="0"/>
              </a:p>
              <a:p>
                <a:pPr lvl="1"/>
                <a:r>
                  <a:rPr lang="en-US" altLang="ko-KR" sz="1600" kern="0" dirty="0"/>
                  <a:t>Initial temperature </a:t>
                </a:r>
                <a14:m>
                  <m:oMath xmlns:m="http://schemas.openxmlformats.org/officeDocument/2006/math">
                    <m:r>
                      <a:rPr lang="en-US" altLang="ko-KR" sz="1600" i="1" ker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600" kern="0" dirty="0"/>
                  <a:t>값에 따른 모델 학습 성능 비교 </a:t>
                </a:r>
                <a:r>
                  <a:rPr lang="en-US" altLang="ko-KR" sz="1600" kern="0" dirty="0"/>
                  <a:t>(</a:t>
                </a:r>
                <a14:m>
                  <m:oMath xmlns:m="http://schemas.openxmlformats.org/officeDocument/2006/math">
                    <m:r>
                      <a:rPr lang="en-US" altLang="ko-KR" sz="1600" i="1" ker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600" i="1" kern="0" smtClean="0">
                        <a:latin typeface="Cambria Math" panose="02040503050406030204" pitchFamily="18" charset="0"/>
                      </a:rPr>
                      <m:t>∈{0.1, 0.2, 0.5}</m:t>
                    </m:r>
                  </m:oMath>
                </a14:m>
                <a:r>
                  <a:rPr lang="en-US" altLang="ko-KR" sz="1600" kern="0" dirty="0"/>
                  <a:t>)</a:t>
                </a:r>
              </a:p>
              <a:p>
                <a:pPr lvl="1"/>
                <a:r>
                  <a:rPr lang="ko-KR" altLang="en-US" sz="1600" kern="0" dirty="0"/>
                  <a:t>제약 조건 </a:t>
                </a:r>
                <a:r>
                  <a:rPr lang="ko-KR" altLang="en-US" sz="1600" kern="0" dirty="0" err="1"/>
                  <a:t>위반율</a:t>
                </a:r>
                <a:r>
                  <a:rPr lang="ko-KR" altLang="en-US" sz="1600" kern="0" dirty="0"/>
                  <a:t> 역시 </a:t>
                </a:r>
                <a14:m>
                  <m:oMath xmlns:m="http://schemas.openxmlformats.org/officeDocument/2006/math">
                    <m:r>
                      <a:rPr lang="en-US" altLang="ko-KR" sz="1600" i="1" ker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1600" kern="0" dirty="0"/>
                  <a:t>값 대소에</a:t>
                </a:r>
                <a:r>
                  <a:rPr lang="en-US" altLang="ko-KR" sz="1600" kern="0" dirty="0"/>
                  <a:t> </a:t>
                </a:r>
                <a:r>
                  <a:rPr lang="ko-KR" altLang="en-US" sz="1600" kern="0" dirty="0"/>
                  <a:t>따른 추이는 </a:t>
                </a:r>
                <a:r>
                  <a:rPr lang="en-US" altLang="ko-KR" sz="1600" dirty="0"/>
                  <a:t>Learning curve</a:t>
                </a:r>
                <a:r>
                  <a:rPr lang="en-US" altLang="ko-KR" sz="1600" kern="0" dirty="0"/>
                  <a:t>/ Sensing SNR curve</a:t>
                </a:r>
                <a:r>
                  <a:rPr lang="ko-KR" altLang="en-US" sz="1600" kern="0" dirty="0"/>
                  <a:t>와 동일 해석 가능</a:t>
                </a:r>
                <a:endParaRPr lang="en-US" altLang="ko-KR" sz="1600" kern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ko-KR" altLang="en-US" sz="1400" dirty="0"/>
                  <a:t>이 클수록 평균 위반율의 신뢰구간 영역 넓음</a:t>
                </a:r>
                <a:endParaRPr lang="en-US" altLang="ko-KR" sz="1400" kern="0" dirty="0"/>
              </a:p>
              <a:p>
                <a:pPr lvl="2"/>
                <a:r>
                  <a:rPr lang="en-US" altLang="ko-KR" sz="1400" kern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i="1" ker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400" kern="0" dirty="0"/>
                  <a:t>=0.5 &gt; 0.2 &gt; 0.1 </a:t>
                </a:r>
                <a:r>
                  <a:rPr lang="ko-KR" altLang="en-US" sz="1400" kern="0" dirty="0"/>
                  <a:t>순으로 학습 초반 </a:t>
                </a:r>
                <a:r>
                  <a:rPr lang="ko-KR" altLang="en-US" sz="1400" kern="0" dirty="0" err="1"/>
                  <a:t>위반율</a:t>
                </a:r>
                <a:r>
                  <a:rPr lang="ko-KR" altLang="en-US" sz="1400" kern="0" dirty="0"/>
                  <a:t> 감소 속도 느림</a:t>
                </a:r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8DEE0AC5-549D-460D-82C5-2629B5C41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175" y="914400"/>
                <a:ext cx="8610600" cy="5715000"/>
              </a:xfrm>
              <a:prstGeom prst="rect">
                <a:avLst/>
              </a:prstGeom>
              <a:blipFill>
                <a:blip r:embed="rId2"/>
                <a:stretch>
                  <a:fillRect l="-920" t="-11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DC023FF6-6170-49B0-8B71-2C5E9BA7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en-US" altLang="ko-KR" dirty="0"/>
              <a:t>③: Hyperparameter sensitivity (3/3)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C514A61-0B06-4C27-B995-27BCD7A93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8" y="2957286"/>
            <a:ext cx="7772400" cy="38862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3FFE42-33FB-4297-9757-3FB1771D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6927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E4A20-7D16-49DB-AA2B-20EF4202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토의 및 결론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E2FF477-8346-42F8-9D48-CDBFC5BD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설계한 </a:t>
                </a: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MDP </a:t>
                </a:r>
                <a:r>
                  <a:rPr lang="ko-KR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구조가 </a:t>
                </a: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off-policy</a:t>
                </a:r>
                <a:r>
                  <a:rPr lang="ko-KR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에 유리하고 </a:t>
                </a: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on-policy</a:t>
                </a:r>
                <a:r>
                  <a:rPr lang="ko-KR" alt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에 매우 불리함</a:t>
                </a:r>
                <a:endPara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의 일부는 시뮬레이션으로 이미 정해진 채널 변화 데이터로 주어지고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정책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와 행동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transition</a:t>
                </a:r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에 결정적인 영향을 미치지 못함</a:t>
                </a:r>
                <a:endParaRPr lang="en-US" altLang="ko-KR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RIS </a:t>
                </a: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위상 변화는 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cascaded </a:t>
                </a: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채널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>
                            <a:latin typeface="Cambria Math" panose="02040503050406030204" pitchFamily="18" charset="0"/>
                          </a:rPr>
                          <m:t>𝚵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자체에는 영향을 주지 않고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SNR</a:t>
                </a: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만 영향을 줌 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그</a:t>
                </a:r>
                <a14:m>
                  <m:oMath xmlns:m="http://schemas.openxmlformats.org/officeDocument/2006/math"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러</m:t>
                    </m:r>
                    <m:r>
                      <a:rPr lang="ko-KR" altLang="en-US" sz="1400" i="1" dirty="0" smtClean="0">
                        <a:latin typeface="Cambria Math" panose="02040503050406030204" pitchFamily="18" charset="0"/>
                      </a:rPr>
                      <m:t>나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>
                            <a:latin typeface="Cambria Math" panose="02040503050406030204" pitchFamily="18" charset="0"/>
                          </a:rPr>
                          <m:t>𝚪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의 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dimension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≫ 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>
                            <a:latin typeface="Cambria Math" panose="02040503050406030204" pitchFamily="18" charset="0"/>
                          </a:rPr>
                          <m:t>𝚵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의 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dimension)</a:t>
                </a: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즉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설계한 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MDP </a:t>
                </a: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구조 상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고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이런 </a:t>
                </a:r>
                <a:r>
                  <a:rPr lang="ko-KR" alt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환경에서는</a:t>
                </a:r>
                <a:r>
                  <a:rPr lang="en-US" altLang="ko-KR" sz="1400">
                    <a:latin typeface="Arial" panose="020B0604020202020204" pitchFamily="34" charset="0"/>
                    <a:cs typeface="Arial" panose="020B0604020202020204" pitchFamily="34" charset="0"/>
                  </a:rPr>
                  <a:t> policy</a:t>
                </a:r>
                <a:r>
                  <a:rPr lang="ko-KR" alt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의 </a:t>
                </a: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변화가 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state</a:t>
                </a: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의 방문 분포를 급격히 바꾸지 못함 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off-policy </a:t>
                </a:r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데이터 재사용이 학습에 매우 안정적임</a:t>
                </a:r>
                <a:endPara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Action</a:t>
                </a:r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과 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state</a:t>
                </a:r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의 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coupling</a:t>
                </a:r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이 낮은 실험 환경이 오히려 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off-policy</a:t>
                </a:r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에서 발생 가능한 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distribution shift </a:t>
                </a:r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문제를 완화시킴</a:t>
                </a:r>
                <a:endParaRPr lang="en-US" altLang="ko-KR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채널 데이터가 외부에서 생성되면서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분포가 매우 다양함</a:t>
                </a:r>
                <a:endParaRPr lang="en-US" altLang="ko-KR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Replay buffer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에 쌓인 데이터들이 다양한 채널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snapshot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으로 구성</a:t>
                </a: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이런 경우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Replay buffer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에서 랜덤으로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mini-batch sampling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하는 것이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unbiased training distribution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을 제공함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actor-critic </a:t>
                </a:r>
                <a:r>
                  <a:rPr lang="ko-KR" alt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학습을 매우 안정화 시킬 수 있음</a:t>
                </a:r>
                <a:endPara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E2FF477-8346-42F8-9D48-CDBFC5BD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0" t="-746" r="-11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D0D35C-6B71-41C4-85D1-9F72089A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994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24CEF-2F6D-461D-8A96-E5B0B0F0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토의 및 결론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21ABC4-F140-404A-BDDA-C827D473A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b="1" dirty="0"/>
              <a:t>State</a:t>
            </a:r>
            <a:r>
              <a:rPr lang="ko-KR" altLang="en-US" sz="2000" b="1" dirty="0"/>
              <a:t> 차원을 너무 크게 설계 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데이터 생성 비용이 높고</a:t>
            </a:r>
            <a:r>
              <a:rPr lang="en-US" altLang="ko-KR" sz="1800" dirty="0"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ym typeface="Wingdings" panose="05000000000000000000" pitchFamily="2" charset="2"/>
              </a:rPr>
              <a:t>채널 시뮬레이션</a:t>
            </a:r>
            <a:r>
              <a:rPr lang="en-US" altLang="ko-KR" sz="1800" dirty="0">
                <a:sym typeface="Wingdings" panose="05000000000000000000" pitchFamily="2" charset="2"/>
              </a:rPr>
              <a:t>), </a:t>
            </a:r>
            <a:r>
              <a:rPr lang="ko-KR" altLang="en-US" sz="1800" dirty="0">
                <a:sym typeface="Wingdings" panose="05000000000000000000" pitchFamily="2" charset="2"/>
              </a:rPr>
              <a:t>복잡도가 매우 큼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800" dirty="0">
                <a:sym typeface="Wingdings" panose="05000000000000000000" pitchFamily="2" charset="2"/>
              </a:rPr>
              <a:t>따라서 </a:t>
            </a:r>
            <a:r>
              <a:rPr lang="ko-KR" altLang="en-US" sz="1800" dirty="0" err="1">
                <a:sym typeface="Wingdings" panose="05000000000000000000" pitchFamily="2" charset="2"/>
              </a:rPr>
              <a:t>실환경</a:t>
            </a:r>
            <a:r>
              <a:rPr lang="ko-KR" altLang="en-US" sz="1800" dirty="0">
                <a:sym typeface="Wingdings" panose="05000000000000000000" pitchFamily="2" charset="2"/>
              </a:rPr>
              <a:t> 구현을 고려하면</a:t>
            </a:r>
            <a:r>
              <a:rPr lang="en-US" altLang="ko-KR" sz="1800" dirty="0">
                <a:sym typeface="Wingdings" panose="05000000000000000000" pitchFamily="2" charset="2"/>
              </a:rPr>
              <a:t>,</a:t>
            </a:r>
            <a:r>
              <a:rPr lang="ko-KR" altLang="en-US" sz="1800" dirty="0">
                <a:sym typeface="Wingdings" panose="05000000000000000000" pitchFamily="2" charset="2"/>
              </a:rPr>
              <a:t> 복잡도 및 샘플 수집 측면에서 보완 필요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2"/>
            <a:r>
              <a:rPr lang="en-US" altLang="ko-KR" sz="1600" dirty="0"/>
              <a:t>CNN</a:t>
            </a:r>
            <a:r>
              <a:rPr lang="ko-KR" altLang="en-US" sz="1600" dirty="0"/>
              <a:t>과 같이 </a:t>
            </a:r>
            <a:r>
              <a:rPr lang="en-US" altLang="ko-KR" sz="1600" dirty="0"/>
              <a:t>channel feature</a:t>
            </a:r>
            <a:r>
              <a:rPr lang="ko-KR" altLang="en-US" sz="1600" dirty="0"/>
              <a:t>를 효과적으로 추출 가능한 신경망을 배치하거나 채널 수집 시에 </a:t>
            </a:r>
            <a:r>
              <a:rPr lang="ko-KR" altLang="en-US" sz="1600" dirty="0" err="1"/>
              <a:t>전처리하여</a:t>
            </a:r>
            <a:r>
              <a:rPr lang="ko-KR" altLang="en-US" sz="1600" dirty="0"/>
              <a:t> </a:t>
            </a:r>
            <a:r>
              <a:rPr lang="en-US" altLang="ko-KR" sz="1600" dirty="0"/>
              <a:t>state/input </a:t>
            </a:r>
            <a:r>
              <a:rPr lang="ko-KR" altLang="en-US" sz="1600" dirty="0"/>
              <a:t>차원을 줄일 수 있을 것으로 생각</a:t>
            </a:r>
            <a:endParaRPr lang="en-US" altLang="ko-KR" sz="1800" dirty="0"/>
          </a:p>
          <a:p>
            <a:pPr lvl="1"/>
            <a:r>
              <a:rPr lang="ko-KR" altLang="en-US" sz="1800" dirty="0"/>
              <a:t>프로젝트 시간 관계상 많은 수의 반복 실험을 하지 못하여 유의미한 통계적 특징 관찰 부족</a:t>
            </a:r>
            <a:endParaRPr lang="en-US" altLang="ko-KR" sz="1800" dirty="0"/>
          </a:p>
          <a:p>
            <a:pPr lvl="1"/>
            <a:r>
              <a:rPr lang="ko-KR" altLang="en-US" sz="1800" dirty="0"/>
              <a:t>다른 모델과의 정확한 성능 비교 또한 반복 실험 후 오차범위 기반의 비교 필요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b="1" dirty="0"/>
              <a:t>학습이 진행될 수록 신뢰구간</a:t>
            </a:r>
            <a:r>
              <a:rPr lang="en-US" altLang="ko-KR" sz="2000" b="1" dirty="0"/>
              <a:t>(CI)</a:t>
            </a:r>
            <a:r>
              <a:rPr lang="ko-KR" altLang="en-US" sz="2000" b="1" dirty="0"/>
              <a:t>가 넓어지는 원인</a:t>
            </a:r>
            <a:endParaRPr lang="en-US" altLang="ko-KR" sz="2000" b="1" dirty="0"/>
          </a:p>
          <a:p>
            <a:pPr lvl="1"/>
            <a:r>
              <a:rPr lang="ko-KR" altLang="en-US" sz="1800" dirty="0"/>
              <a:t>랜덤 </a:t>
            </a:r>
            <a:r>
              <a:rPr lang="ko-KR" altLang="en-US" sz="1800" dirty="0" err="1"/>
              <a:t>시드마다</a:t>
            </a:r>
            <a:r>
              <a:rPr lang="ko-KR" altLang="en-US" sz="1800" dirty="0"/>
              <a:t> 서로 다른 방향으로 학습하여 정책 간 분산 증가 가능성</a:t>
            </a:r>
            <a:endParaRPr lang="en-US" altLang="ko-KR" sz="1800" dirty="0"/>
          </a:p>
          <a:p>
            <a:pPr lvl="2"/>
            <a:r>
              <a:rPr lang="ko-KR" altLang="en-US" sz="1600" dirty="0" err="1"/>
              <a:t>시드마다</a:t>
            </a:r>
            <a:r>
              <a:rPr lang="ko-KR" altLang="en-US" sz="1600" dirty="0"/>
              <a:t> </a:t>
            </a:r>
            <a:r>
              <a:rPr lang="en-US" altLang="ko-KR" sz="1600" dirty="0"/>
              <a:t>critic error</a:t>
            </a:r>
            <a:r>
              <a:rPr lang="ko-KR" altLang="en-US" sz="1600" dirty="0"/>
              <a:t>가 누적되면서 </a:t>
            </a:r>
            <a:r>
              <a:rPr lang="en-US" altLang="ko-KR" sz="1600" dirty="0"/>
              <a:t>gradient noise </a:t>
            </a:r>
            <a:r>
              <a:rPr lang="ko-KR" altLang="en-US" sz="1600" dirty="0"/>
              <a:t>증가</a:t>
            </a:r>
            <a:r>
              <a:rPr lang="en-US" altLang="ko-KR" sz="1600" dirty="0"/>
              <a:t> </a:t>
            </a:r>
            <a:r>
              <a:rPr lang="ko-KR" altLang="en-US" sz="1600" dirty="0"/>
              <a:t>및 </a:t>
            </a:r>
            <a:r>
              <a:rPr lang="en-US" altLang="ko-KR" sz="1600" dirty="0"/>
              <a:t>stochastic policy</a:t>
            </a:r>
            <a:r>
              <a:rPr lang="ko-KR" altLang="en-US" sz="1600" dirty="0"/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에피소드 진행될 수록 </a:t>
            </a:r>
            <a:r>
              <a:rPr lang="en-US" altLang="ko-KR" sz="1600" dirty="0">
                <a:sym typeface="Wingdings" panose="05000000000000000000" pitchFamily="2" charset="2"/>
              </a:rPr>
              <a:t>reward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curve</a:t>
            </a:r>
            <a:r>
              <a:rPr lang="ko-KR" altLang="en-US" sz="1600" dirty="0">
                <a:sym typeface="Wingdings" panose="05000000000000000000" pitchFamily="2" charset="2"/>
              </a:rPr>
              <a:t> 다른 양상으로 진행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Reward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variance</a:t>
            </a:r>
            <a:r>
              <a:rPr lang="ko-KR" altLang="en-US" sz="1800" dirty="0">
                <a:sym typeface="Wingdings" panose="05000000000000000000" pitchFamily="2" charset="2"/>
              </a:rPr>
              <a:t> 증가 </a:t>
            </a:r>
            <a:r>
              <a:rPr lang="en-US" altLang="ko-KR" sz="1800" dirty="0">
                <a:sym typeface="Wingdings" panose="05000000000000000000" pitchFamily="2" charset="2"/>
              </a:rPr>
              <a:t> episode </a:t>
            </a:r>
            <a:r>
              <a:rPr lang="ko-KR" altLang="en-US" sz="1800" dirty="0">
                <a:sym typeface="Wingdings" panose="05000000000000000000" pitchFamily="2" charset="2"/>
              </a:rPr>
              <a:t>진행하면서 </a:t>
            </a:r>
            <a:r>
              <a:rPr lang="en-US" altLang="ko-KR" sz="1800" dirty="0">
                <a:sym typeface="Wingdings" panose="05000000000000000000" pitchFamily="2" charset="2"/>
              </a:rPr>
              <a:t>critic</a:t>
            </a:r>
            <a:r>
              <a:rPr lang="ko-KR" altLang="en-US" sz="1800" dirty="0">
                <a:sym typeface="Wingdings" panose="05000000000000000000" pitchFamily="2" charset="2"/>
              </a:rPr>
              <a:t>의 불안정성 증가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B295FB-7564-4479-9D49-8F12DC7F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28</a:t>
            </a:fld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ED3658-6553-43F4-904B-FA872C3338A0}"/>
              </a:ext>
            </a:extLst>
          </p:cNvPr>
          <p:cNvSpPr txBox="1"/>
          <p:nvPr/>
        </p:nvSpPr>
        <p:spPr>
          <a:xfrm>
            <a:off x="214313" y="1981200"/>
            <a:ext cx="4714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SzPct val="120000"/>
              <a:buFont typeface="Wingdings" pitchFamily="2" charset="2"/>
              <a:buChar char="§"/>
            </a:pPr>
            <a:endParaRPr lang="ko-KR" altLang="en-US" sz="2200" dirty="0">
              <a:solidFill>
                <a:srgbClr val="000000"/>
              </a:solidFill>
              <a:latin typeface="+mn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41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E4A20-7D16-49DB-AA2B-20EF4202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토의 및 결론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E2FF477-8346-42F8-9D48-CDBFC5BD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175" y="914400"/>
                <a:ext cx="8643938" cy="5715000"/>
              </a:xfrm>
            </p:spPr>
            <p:txBody>
              <a:bodyPr/>
              <a:lstStyle/>
              <a:p>
                <a:r>
                  <a:rPr lang="ko-KR" altLang="en-US" sz="2000" b="1" dirty="0"/>
                  <a:t>실험</a:t>
                </a:r>
                <a:r>
                  <a:rPr lang="en-US" altLang="ko-KR" sz="2000" b="1" dirty="0"/>
                  <a:t> </a:t>
                </a:r>
                <a:r>
                  <a:rPr lang="ko-KR" altLang="en-US" sz="2000" b="1" dirty="0"/>
                  <a:t>결과 요약 및 프로젝트 결론</a:t>
                </a:r>
                <a:endParaRPr lang="en-US" altLang="ko-KR" sz="2000" b="1" dirty="0">
                  <a:sym typeface="Wingdings" panose="05000000000000000000" pitchFamily="2" charset="2"/>
                </a:endParaRPr>
              </a:p>
              <a:p>
                <a:pPr lvl="1"/>
                <a:r>
                  <a:rPr lang="ko-KR" altLang="en-US" sz="1800" dirty="0">
                    <a:sym typeface="Wingdings" panose="05000000000000000000" pitchFamily="2" charset="2"/>
                  </a:rPr>
                  <a:t>학습 과정 분석</a:t>
                </a:r>
                <a:endParaRPr lang="en-US" altLang="ko-KR" sz="18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ko-KR" sz="1600" dirty="0">
                    <a:sym typeface="Wingdings" panose="05000000000000000000" pitchFamily="2" charset="2"/>
                  </a:rPr>
                  <a:t>Learning curve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와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sensing SNR curve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모두에서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SAC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는 학습 초반 빠르게 증가하고 학습 후반 안정적으로 수렴하는 경향</a:t>
                </a: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ko-KR" sz="1600" dirty="0">
                    <a:sym typeface="Wingdings" panose="05000000000000000000" pitchFamily="2" charset="2"/>
                  </a:rPr>
                  <a:t>Stochastic policy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와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exploration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특성으로 인해 개별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episode reward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는 변동성을 보였으나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, moving average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기준으로는 분명한 증가 추세를 확인</a:t>
                </a: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ko-KR" altLang="en-US" sz="1800" dirty="0">
                    <a:sym typeface="Wingdings" panose="05000000000000000000" pitchFamily="2" charset="2"/>
                  </a:rPr>
                  <a:t>제약 </a:t>
                </a:r>
                <a:r>
                  <a:rPr lang="ko-KR" altLang="en-US" sz="1800" dirty="0" err="1">
                    <a:sym typeface="Wingdings" panose="05000000000000000000" pitchFamily="2" charset="2"/>
                  </a:rPr>
                  <a:t>위반율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 분석</a:t>
                </a:r>
                <a:endParaRPr lang="en-US" altLang="ko-KR" sz="18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ko-KR" altLang="en-US" sz="1600" dirty="0">
                    <a:sym typeface="Wingdings" panose="05000000000000000000" pitchFamily="2" charset="2"/>
                  </a:rPr>
                  <a:t>학습 초반에는 높았으나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,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학습이 진행될수록 감소하여 에피소드당 전체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step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의 약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10%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미만 수준으로 수렴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 SAC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에이전트가 제약 조건을 반영한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reward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를 바탕으로 통신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SNR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을 일정 수준 이상 유지하도록 학습</a:t>
                </a: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ko-KR" altLang="en-US" sz="1800" dirty="0">
                    <a:sym typeface="Wingdings" panose="05000000000000000000" pitchFamily="2" charset="2"/>
                  </a:rPr>
                  <a:t>다른 모델과의 비교 및 일반화 성능</a:t>
                </a:r>
                <a:endParaRPr lang="en-US" altLang="ko-KR" sz="18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ko-KR" sz="1600" dirty="0"/>
                  <a:t>SAC</a:t>
                </a:r>
                <a:r>
                  <a:rPr lang="ko-KR" altLang="en-US" sz="1600" dirty="0"/>
                  <a:t>는 </a:t>
                </a:r>
                <a:r>
                  <a:rPr lang="en-US" altLang="ko-KR" sz="1600"/>
                  <a:t>TD3/DDPG </a:t>
                </a:r>
                <a:r>
                  <a:rPr lang="ko-KR" altLang="en-US" sz="1600" dirty="0"/>
                  <a:t>대비 더 낮은 제약 위반율과 더 빠른 수렴 안정성 </a:t>
                </a:r>
                <a:endParaRPr lang="en-US" altLang="ko-KR" sz="1600" dirty="0"/>
              </a:p>
              <a:p>
                <a:pPr lvl="2"/>
                <a:r>
                  <a:rPr lang="en-US" altLang="ko-KR" sz="1600" dirty="0"/>
                  <a:t>DQN/A2C/PPO</a:t>
                </a:r>
                <a:r>
                  <a:rPr lang="ko-KR" altLang="en-US" sz="1600" dirty="0"/>
                  <a:t>는 연속 행동공간 제어 및 </a:t>
                </a:r>
                <a:r>
                  <a:rPr lang="en-US" altLang="ko-KR" sz="1600" dirty="0"/>
                  <a:t>on-policy </a:t>
                </a:r>
                <a:r>
                  <a:rPr lang="ko-KR" altLang="en-US" sz="1600" dirty="0"/>
                  <a:t>특성</a:t>
                </a:r>
                <a:r>
                  <a:rPr lang="en-US" altLang="ko-KR" sz="1600" dirty="0"/>
                  <a:t>(MDP </a:t>
                </a:r>
                <a:r>
                  <a:rPr lang="ko-KR" altLang="en-US" sz="1600" dirty="0"/>
                  <a:t>설계와 맞지 않음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으로 인해 성능 </a:t>
                </a:r>
                <a:r>
                  <a:rPr lang="en-US" altLang="ko-KR" sz="1600" dirty="0">
                    <a:latin typeface="맑은 고딕" panose="020B0503020000020004" pitchFamily="50" charset="-127"/>
                  </a:rPr>
                  <a:t>↓ </a:t>
                </a:r>
              </a:p>
              <a:p>
                <a:pPr lvl="2"/>
                <a:r>
                  <a:rPr lang="en-US" altLang="ko-KR" sz="1600" dirty="0"/>
                  <a:t>Test dataset </a:t>
                </a:r>
                <a:r>
                  <a:rPr lang="ko-KR" altLang="en-US" sz="1600" dirty="0"/>
                  <a:t>평가에서 어느정도 </a:t>
                </a:r>
                <a:r>
                  <a:rPr lang="en-US" altLang="ko-KR" sz="1600" dirty="0"/>
                  <a:t>robustness</a:t>
                </a:r>
                <a:r>
                  <a:rPr lang="ko-KR" altLang="en-US" sz="1600" dirty="0"/>
                  <a:t>와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일반화 성능 확인</a:t>
                </a:r>
                <a:endParaRPr lang="en-US" altLang="ko-KR" sz="1600" dirty="0"/>
              </a:p>
              <a:p>
                <a:pPr lvl="1"/>
                <a:r>
                  <a:rPr lang="en-US" altLang="ko-KR" sz="1800" dirty="0"/>
                  <a:t>Initial temperature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800" dirty="0"/>
                  <a:t> sensitivity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클수록 정책 </a:t>
                </a:r>
                <a:r>
                  <a:rPr lang="en-US" altLang="ko-KR" sz="1600" dirty="0"/>
                  <a:t>stochasticity </a:t>
                </a:r>
                <a:r>
                  <a:rPr lang="ko-KR" altLang="en-US" sz="1600" dirty="0"/>
                  <a:t>유지</a:t>
                </a:r>
                <a:r>
                  <a:rPr lang="ko-KR" altLang="en-US" sz="1600" dirty="0">
                    <a:latin typeface="맑은 고딕" panose="020B0503020000020004" pitchFamily="50" charset="-127"/>
                  </a:rPr>
                  <a:t>↑ </a:t>
                </a:r>
                <a:r>
                  <a:rPr lang="en-US" altLang="ko-KR" sz="1600" dirty="0">
                    <a:latin typeface="맑은 고딕" panose="020B050302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dirty="0"/>
                  <a:t>학습 초반 </a:t>
                </a:r>
                <a:r>
                  <a:rPr lang="en-US" altLang="ko-KR" sz="1600" dirty="0"/>
                  <a:t>variance </a:t>
                </a:r>
                <a:r>
                  <a:rPr lang="ko-KR" altLang="en-US" sz="1600" dirty="0"/>
                  <a:t>증가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수렴 속도 </a:t>
                </a:r>
                <a:r>
                  <a:rPr lang="en-US" altLang="ko-KR" sz="1600" dirty="0">
                    <a:latin typeface="맑은 고딕" panose="020B0503020000020004" pitchFamily="50" charset="-127"/>
                  </a:rPr>
                  <a:t>↓</a:t>
                </a:r>
                <a:endParaRPr lang="en-US" altLang="ko-KR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/>
                  <a:t>작을수록 탐색 부족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</a:t>
                </a:r>
                <a:r>
                  <a:rPr lang="ko-KR" altLang="en-US" sz="1600" dirty="0"/>
                  <a:t> 빠른 </a:t>
                </a:r>
                <a:r>
                  <a:rPr lang="en-US" altLang="ko-KR" sz="1600" dirty="0"/>
                  <a:t>deterministic </a:t>
                </a:r>
                <a:r>
                  <a:rPr lang="ko-KR" altLang="en-US" sz="1600" dirty="0"/>
                  <a:t>수렴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local optimum </a:t>
                </a:r>
                <a:r>
                  <a:rPr lang="ko-KR" altLang="en-US" sz="1600" dirty="0"/>
                  <a:t>위험 </a:t>
                </a:r>
                <a:r>
                  <a:rPr lang="ko-KR" altLang="en-US" sz="1600" dirty="0">
                    <a:latin typeface="맑은 고딕" panose="020B0503020000020004" pitchFamily="50" charset="-127"/>
                  </a:rPr>
                  <a:t>↑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E2FF477-8346-42F8-9D48-CDBFC5BD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5" y="914400"/>
                <a:ext cx="8643938" cy="5715000"/>
              </a:xfrm>
              <a:blipFill>
                <a:blip r:embed="rId2"/>
                <a:stretch>
                  <a:fillRect l="-917" t="-1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D0D35C-6B71-41C4-85D1-9F72089A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251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5F8ED-4140-4CA4-A657-7BD2638B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 및 목표 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8A35B-86AC-4AFF-857D-8A6088A24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914400"/>
            <a:ext cx="8610600" cy="5715000"/>
          </a:xfrm>
        </p:spPr>
        <p:txBody>
          <a:bodyPr/>
          <a:lstStyle/>
          <a:p>
            <a:r>
              <a:rPr lang="ko-KR" altLang="en-US" dirty="0"/>
              <a:t>프로젝트 제목</a:t>
            </a:r>
            <a:endParaRPr lang="en-US" altLang="ko-KR" dirty="0"/>
          </a:p>
          <a:p>
            <a:pPr lvl="1"/>
            <a:r>
              <a:rPr lang="en-US" altLang="ko-KR" sz="2200" dirty="0"/>
              <a:t>Reinforcement Learning-Based Joint Beamforming Design for RIS-ISAC Vehicular Network with</a:t>
            </a:r>
            <a:r>
              <a:rPr lang="ko-KR" altLang="en-US" sz="2200" dirty="0"/>
              <a:t> </a:t>
            </a:r>
            <a:r>
              <a:rPr lang="en-US" altLang="ko-KR" sz="2200" dirty="0"/>
              <a:t>Delayed</a:t>
            </a:r>
            <a:r>
              <a:rPr lang="ko-KR" altLang="en-US" sz="2200" dirty="0"/>
              <a:t> </a:t>
            </a:r>
            <a:r>
              <a:rPr lang="en-US" altLang="ko-KR" sz="2200" dirty="0"/>
              <a:t>Channels</a:t>
            </a:r>
          </a:p>
          <a:p>
            <a:pPr lvl="1"/>
            <a:r>
              <a:rPr lang="ko-KR" altLang="en-US" dirty="0"/>
              <a:t>지연된 채널을 가지는 </a:t>
            </a:r>
            <a:r>
              <a:rPr lang="en-US" altLang="ko-KR" dirty="0"/>
              <a:t>RIS-ISAC </a:t>
            </a:r>
            <a:r>
              <a:rPr lang="ko-KR" altLang="en-US" dirty="0"/>
              <a:t>차량 네트워크에서 강화학습 기반 공동 </a:t>
            </a:r>
            <a:r>
              <a:rPr lang="ko-KR" altLang="en-US" dirty="0" err="1"/>
              <a:t>빔포밍</a:t>
            </a:r>
            <a:r>
              <a:rPr lang="ko-KR" altLang="en-US" dirty="0"/>
              <a:t> 설계</a:t>
            </a:r>
            <a:endParaRPr lang="en-US" altLang="ko-KR" dirty="0"/>
          </a:p>
          <a:p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RIS</a:t>
            </a:r>
            <a:r>
              <a:rPr lang="en-US" altLang="ko-KR" sz="1600" dirty="0"/>
              <a:t>(Reconfigurable Intelligent Surface)</a:t>
            </a:r>
            <a:r>
              <a:rPr lang="ko-KR" altLang="en-US" sz="2000" dirty="0"/>
              <a:t>의 지원으로 타겟 센싱과 사용자 통신을 동시에 수행하는 </a:t>
            </a:r>
            <a:r>
              <a:rPr lang="en-US" altLang="ko-KR" sz="2000" dirty="0"/>
              <a:t>ISAC</a:t>
            </a:r>
            <a:r>
              <a:rPr lang="en-US" altLang="ko-KR" sz="1600" dirty="0"/>
              <a:t>(Integrated Sensing and Communication) </a:t>
            </a:r>
            <a:r>
              <a:rPr lang="ko-KR" altLang="en-US" sz="2000" dirty="0"/>
              <a:t>차량 통신 네트워크를 다룸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4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각</a:t>
            </a:r>
            <a:r>
              <a:rPr lang="en-US" altLang="ko-KR" sz="2000" dirty="0"/>
              <a:t> RE</a:t>
            </a:r>
            <a:r>
              <a:rPr lang="en-US" altLang="ko-KR" sz="1600" dirty="0"/>
              <a:t>(RIS Element)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위상</a:t>
            </a:r>
            <a:r>
              <a:rPr lang="en-US" altLang="ko-KR" sz="2000" dirty="0"/>
              <a:t> </a:t>
            </a:r>
            <a:r>
              <a:rPr lang="ko-KR" altLang="en-US" sz="2000" dirty="0"/>
              <a:t>변화</a:t>
            </a:r>
            <a:r>
              <a:rPr lang="en-US" altLang="ko-KR" sz="1600" dirty="0"/>
              <a:t>(phase shift)</a:t>
            </a:r>
            <a:r>
              <a:rPr lang="ko-KR" altLang="en-US" sz="2000" dirty="0"/>
              <a:t>로 전파 경로 조정 가능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에코 신호</a:t>
            </a:r>
            <a:r>
              <a:rPr lang="en-US" altLang="ko-KR" sz="1600" dirty="0">
                <a:sym typeface="Wingdings" panose="05000000000000000000" pitchFamily="2" charset="2"/>
              </a:rPr>
              <a:t>(sensing)</a:t>
            </a:r>
            <a:r>
              <a:rPr lang="ko-KR" altLang="en-US" sz="1600" dirty="0">
                <a:sym typeface="Wingdings" panose="05000000000000000000" pitchFamily="2" charset="2"/>
              </a:rPr>
              <a:t>와 사용자 수신 신호</a:t>
            </a:r>
            <a:r>
              <a:rPr lang="en-US" altLang="ko-KR" sz="1600" dirty="0">
                <a:sym typeface="Wingdings" panose="05000000000000000000" pitchFamily="2" charset="2"/>
              </a:rPr>
              <a:t>(communication)</a:t>
            </a:r>
            <a:r>
              <a:rPr lang="ko-KR" altLang="en-US" sz="1600" dirty="0">
                <a:sym typeface="Wingdings" panose="05000000000000000000" pitchFamily="2" charset="2"/>
              </a:rPr>
              <a:t> 동시에 향상 가능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400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/>
              <a:t>RL</a:t>
            </a:r>
            <a:r>
              <a:rPr lang="ko-KR" altLang="en-US" sz="2000" dirty="0"/>
              <a:t>을 이용하여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communication</a:t>
            </a:r>
            <a:r>
              <a:rPr lang="ko-KR" altLang="en-US" sz="2000" dirty="0"/>
              <a:t> </a:t>
            </a:r>
            <a:r>
              <a:rPr lang="en-US" altLang="ko-KR" sz="2000" dirty="0"/>
              <a:t>SNR</a:t>
            </a:r>
            <a:r>
              <a:rPr lang="en-US" altLang="ko-KR" sz="1600" dirty="0">
                <a:sym typeface="Wingdings" panose="05000000000000000000" pitchFamily="2" charset="2"/>
              </a:rPr>
              <a:t>(Signal-to-Noise Ratio)</a:t>
            </a:r>
            <a:r>
              <a:rPr lang="ko-KR" altLang="en-US" sz="2000" dirty="0">
                <a:sym typeface="Wingdings" panose="05000000000000000000" pitchFamily="2" charset="2"/>
              </a:rPr>
              <a:t>을 보장하면서</a:t>
            </a:r>
            <a:r>
              <a:rPr lang="en-US" altLang="ko-KR" sz="2000" dirty="0">
                <a:sym typeface="Wingdings" panose="05000000000000000000" pitchFamily="2" charset="2"/>
              </a:rPr>
              <a:t> sensing SNR</a:t>
            </a:r>
            <a:r>
              <a:rPr lang="ko-KR" altLang="en-US" sz="2000" dirty="0">
                <a:sym typeface="Wingdings" panose="05000000000000000000" pitchFamily="2" charset="2"/>
              </a:rPr>
              <a:t>을 극대화하는</a:t>
            </a:r>
            <a:r>
              <a:rPr lang="en-US" altLang="ko-KR" sz="2000" dirty="0"/>
              <a:t> RIS</a:t>
            </a:r>
            <a:r>
              <a:rPr lang="ko-KR" altLang="en-US" sz="2000" dirty="0"/>
              <a:t> 위상 변화 도출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이후 </a:t>
            </a:r>
            <a:r>
              <a:rPr lang="en-US" altLang="ko-KR" sz="1600" dirty="0">
                <a:sym typeface="Wingdings" panose="05000000000000000000" pitchFamily="2" charset="2"/>
              </a:rPr>
              <a:t>RIS </a:t>
            </a:r>
            <a:r>
              <a:rPr lang="ko-KR" altLang="en-US" sz="1600" dirty="0">
                <a:sym typeface="Wingdings" panose="05000000000000000000" pitchFamily="2" charset="2"/>
              </a:rPr>
              <a:t>위상 변화 기반으로 기지국의 최적 송신 </a:t>
            </a:r>
            <a:r>
              <a:rPr lang="ko-KR" altLang="en-US" sz="1600" dirty="0" err="1">
                <a:sym typeface="Wingdings" panose="05000000000000000000" pitchFamily="2" charset="2"/>
              </a:rPr>
              <a:t>빔포머</a:t>
            </a:r>
            <a:r>
              <a:rPr lang="ko-KR" altLang="en-US" sz="1600" dirty="0">
                <a:sym typeface="Wingdings" panose="05000000000000000000" pitchFamily="2" charset="2"/>
              </a:rPr>
              <a:t> 계산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8C4FC9-CF6B-406A-B689-B3F59561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4843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E4A20-7D16-49DB-AA2B-20EF4202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토의 및 결론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E2FF477-8346-42F8-9D48-CDBFC5BDC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2000" b="1" dirty="0">
                    <a:sym typeface="Wingdings" panose="05000000000000000000" pitchFamily="2" charset="2"/>
                  </a:rPr>
                  <a:t>개선 방안</a:t>
                </a:r>
                <a:endParaRPr lang="en-US" altLang="ko-KR" sz="2000" b="1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sz="1800" dirty="0">
                    <a:sym typeface="Wingdings" panose="05000000000000000000" pitchFamily="2" charset="2"/>
                  </a:rPr>
                  <a:t>1) MDP 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설계 수정</a:t>
                </a:r>
                <a:endParaRPr lang="en-US" altLang="ko-KR" sz="18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ko-KR" altLang="en-US" sz="1600" dirty="0">
                    <a:sym typeface="Wingdings" panose="05000000000000000000" pitchFamily="2" charset="2"/>
                  </a:rPr>
                  <a:t>예를 들어 현재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reward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는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SNR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값과 제약 위반 시 </a:t>
                </a:r>
                <a:r>
                  <a:rPr lang="ko-KR" altLang="en-US" sz="1600" dirty="0" err="1">
                    <a:sym typeface="Wingdings" panose="05000000000000000000" pitchFamily="2" charset="2"/>
                  </a:rPr>
                  <a:t>패널티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 항을 더하는 방식</a:t>
                </a: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pPr lvl="2">
                  <a:buFont typeface="Wingdings" panose="05000000000000000000" pitchFamily="2" charset="2"/>
                  <a:buChar char="à"/>
                </a:pPr>
                <a:r>
                  <a:rPr lang="ko-KR" altLang="en-US" sz="1600" dirty="0">
                    <a:sym typeface="Wingdings" panose="05000000000000000000" pitchFamily="2" charset="2"/>
                  </a:rPr>
                  <a:t>이를 제약 위반에 따른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adaptive penalty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로 반영하여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,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제약 위반 빈도에 따라 동적으로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parameter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값을 조정하도록</a:t>
                </a: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pPr lvl="1"/>
                <a:endParaRPr lang="en-US" altLang="ko-KR" sz="1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sz="1800" dirty="0">
                    <a:sym typeface="Wingdings" panose="05000000000000000000" pitchFamily="2" charset="2"/>
                  </a:rPr>
                  <a:t>2) 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문제를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POMDP(</a:t>
                </a:r>
                <a:r>
                  <a:rPr lang="en-US" altLang="ko-KR" sz="1800" dirty="0"/>
                  <a:t>Partially Observable Markov Decision Process)</a:t>
                </a:r>
                <a:r>
                  <a:rPr lang="ko-KR" altLang="en-US" sz="1800" dirty="0"/>
                  <a:t>로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설계</a:t>
                </a:r>
                <a:endParaRPr lang="en-US" altLang="ko-KR" sz="1800" dirty="0"/>
              </a:p>
              <a:p>
                <a:pPr lvl="2"/>
                <a:r>
                  <a:rPr lang="ko-KR" altLang="en-US" sz="1600" dirty="0">
                    <a:sym typeface="Wingdings" panose="05000000000000000000" pitchFamily="2" charset="2"/>
                  </a:rPr>
                  <a:t>에이전트가  관측한 과거 채널 정보를 바탕으로 현재 채널을 직접 예측하도록</a:t>
                </a: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ko-KR" altLang="en-US" sz="1600" dirty="0">
                    <a:sym typeface="Wingdings" panose="05000000000000000000" pitchFamily="2" charset="2"/>
                  </a:rPr>
                  <a:t>지연된 채널 시퀀스 관측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현재 채널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>
                    <a:sym typeface="Wingdings" panose="05000000000000000000" pitchFamily="2" charset="2"/>
                  </a:rPr>
                  <a:t>을 예측하는 시계열 네트워크 모델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(e.g., LSTM, Transformer)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을 이용하여 채널 예측</a:t>
                </a: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ko-KR" altLang="en-US" sz="1600" dirty="0">
                    <a:sym typeface="Wingdings" panose="05000000000000000000" pitchFamily="2" charset="2"/>
                  </a:rPr>
                  <a:t>이 경우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, reward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에 채널 예측 또는 센싱 추정 성능을 직접 반영하는 것도 가능</a:t>
                </a:r>
                <a:endParaRPr lang="en-US" altLang="ko-KR" sz="1600" dirty="0">
                  <a:sym typeface="Wingdings" panose="05000000000000000000" pitchFamily="2" charset="2"/>
                </a:endParaRPr>
              </a:p>
              <a:p>
                <a:pPr lvl="1"/>
                <a:endParaRPr lang="en-US" altLang="ko-KR" sz="18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E2FF477-8346-42F8-9D48-CDBFC5BDC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0" t="-1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D0D35C-6B71-41C4-85D1-9F72089A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772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B8F1-53BE-473A-B1A4-F7894276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Appendix: </a:t>
            </a:r>
            <a:r>
              <a:rPr lang="ko-KR" altLang="en-US" dirty="0"/>
              <a:t>팀원 기여 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913C6-CE87-4CCE-96C4-7BE4355B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31</a:t>
            </a:fld>
            <a:endParaRPr lang="en-US" altLang="ko-KR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ACF218E-ADC8-4A95-8E86-8DA0307B7A83}"/>
              </a:ext>
            </a:extLst>
          </p:cNvPr>
          <p:cNvSpPr txBox="1">
            <a:spLocks/>
          </p:cNvSpPr>
          <p:nvPr/>
        </p:nvSpPr>
        <p:spPr bwMode="auto">
          <a:xfrm>
            <a:off x="257175" y="9144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 panose="05000000000000000000" pitchFamily="2" charset="2"/>
              <a:buChar char="§"/>
              <a:defRPr sz="2200">
                <a:solidFill>
                  <a:srgbClr val="000000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l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 2" panose="05020102010507070707" pitchFamily="18" charset="2"/>
              <a:buChar char="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>
                <a:solidFill>
                  <a:srgbClr val="000000"/>
                </a:solidFill>
                <a:latin typeface="+mn-lt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kern="0"/>
              <a:t>구성원 별 기여 항목</a:t>
            </a:r>
            <a:endParaRPr lang="ko-KR" altLang="en-US" kern="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540420-F403-4EAE-9214-A34CC0594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86377"/>
              </p:ext>
            </p:extLst>
          </p:nvPr>
        </p:nvGraphicFramePr>
        <p:xfrm>
          <a:off x="76200" y="1381328"/>
          <a:ext cx="8991600" cy="2856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519">
                  <a:extLst>
                    <a:ext uri="{9D8B030D-6E8A-4147-A177-3AD203B41FA5}">
                      <a16:colId xmlns:a16="http://schemas.microsoft.com/office/drawing/2014/main" val="3424254818"/>
                    </a:ext>
                  </a:extLst>
                </a:gridCol>
                <a:gridCol w="2614027">
                  <a:extLst>
                    <a:ext uri="{9D8B030D-6E8A-4147-A177-3AD203B41FA5}">
                      <a16:colId xmlns:a16="http://schemas.microsoft.com/office/drawing/2014/main" val="4187319402"/>
                    </a:ext>
                  </a:extLst>
                </a:gridCol>
                <a:gridCol w="2614027">
                  <a:extLst>
                    <a:ext uri="{9D8B030D-6E8A-4147-A177-3AD203B41FA5}">
                      <a16:colId xmlns:a16="http://schemas.microsoft.com/office/drawing/2014/main" val="3263280918"/>
                    </a:ext>
                  </a:extLst>
                </a:gridCol>
                <a:gridCol w="2614027">
                  <a:extLst>
                    <a:ext uri="{9D8B030D-6E8A-4147-A177-3AD203B41FA5}">
                      <a16:colId xmlns:a16="http://schemas.microsoft.com/office/drawing/2014/main" val="1662951463"/>
                    </a:ext>
                  </a:extLst>
                </a:gridCol>
              </a:tblGrid>
              <a:tr h="3878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이름</a:t>
                      </a:r>
                      <a: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김현정 </a:t>
                      </a:r>
                      <a:r>
                        <a:rPr lang="en-US" altLang="ko-KR" sz="1100" b="1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1100" b="1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김문일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민경현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722947"/>
                  </a:ext>
                </a:extLst>
              </a:tr>
              <a:tr h="387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정의 </a:t>
                      </a:r>
                      <a:br>
                        <a:rPr lang="en-US" altLang="ko-KR" sz="1100" b="1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환경 구현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 문제 설계 및 데이터셋 생성</a:t>
                      </a:r>
                      <a:endParaRPr lang="en-US" altLang="ko-KR" sz="110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모델</a:t>
                      </a:r>
                      <a: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강화학습 </a:t>
                      </a:r>
                      <a: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MDP </a:t>
                      </a: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학습 환경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352013"/>
                  </a:ext>
                </a:extLst>
              </a:tr>
              <a:tr h="387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구현 및</a:t>
                      </a:r>
                      <a:r>
                        <a:rPr lang="en-US" altLang="ko-KR" sz="1100" b="1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DDPG, TD3 </a:t>
                      </a: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 설계 및 구현</a:t>
                      </a:r>
                      <a: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센싱</a:t>
                      </a:r>
                      <a: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통신 수신 </a:t>
                      </a:r>
                      <a: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SNR </a:t>
                      </a: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Actor/critic </a:t>
                      </a:r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신경망 구조 설계 및 구현</a:t>
                      </a:r>
                      <a: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dirty="0" err="1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하이퍼</a:t>
                      </a:r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파라미터 설정 실험 설계</a:t>
                      </a:r>
                      <a:endParaRPr lang="en-US" altLang="ko-KR" sz="11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SAC, DQN </a:t>
                      </a: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 설계 및 구현</a:t>
                      </a:r>
                      <a: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에피소드에 대한 누적 보상 실험 설계</a:t>
                      </a:r>
                      <a: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 조건 위반 관련 실험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474436"/>
                  </a:ext>
                </a:extLst>
              </a:tr>
              <a:tr h="387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평가 및 </a:t>
                      </a:r>
                      <a:br>
                        <a:rPr lang="en-US" altLang="ko-KR" sz="1100" b="1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센싱 및 통신 </a:t>
                      </a:r>
                      <a: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SNR </a:t>
                      </a: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평가 및 해석</a:t>
                      </a:r>
                      <a:endParaRPr lang="en-US" altLang="ko-KR" sz="110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하이퍼 파라미터에 따른 성능 평가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에피소드에 대한 누적 보상 및</a:t>
                      </a:r>
                      <a:br>
                        <a:rPr lang="en-US" altLang="ko-KR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 조건 위반 성능 평가 및 해석</a:t>
                      </a:r>
                      <a:endParaRPr lang="en-US" altLang="ko-KR" sz="110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287770"/>
                  </a:ext>
                </a:extLst>
              </a:tr>
              <a:tr h="387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 결과 정리 및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실험 결과 통합 및 검토</a:t>
                      </a:r>
                      <a:endParaRPr lang="en-US" altLang="ko-KR" sz="11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</a:t>
                      </a:r>
                      <a: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(PPT)</a:t>
                      </a:r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  <a:endParaRPr lang="en-US" altLang="ko-KR" sz="11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정리 및 재현 가능성 검증</a:t>
                      </a:r>
                      <a:endParaRPr lang="en-US" altLang="ko-KR" sz="11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</a:t>
                      </a:r>
                      <a: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(PPT)</a:t>
                      </a:r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  <a:endParaRPr lang="en-US" altLang="ko-KR" sz="11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 결과 그래프 시각화</a:t>
                      </a:r>
                      <a: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 결과 신뢰 구간 작성</a:t>
                      </a:r>
                      <a: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</a:t>
                      </a:r>
                      <a: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(PPT)</a:t>
                      </a:r>
                      <a:r>
                        <a:rPr lang="ko-KR" altLang="en-US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</a:t>
                      </a:r>
                      <a:endParaRPr lang="en-US" altLang="ko-KR" sz="11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431655"/>
                  </a:ext>
                </a:extLst>
              </a:tr>
              <a:tr h="387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기여도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100 %</a:t>
                      </a:r>
                      <a:endParaRPr lang="ko-KR" altLang="en-US" sz="1100" dirty="0">
                        <a:solidFill>
                          <a:schemeClr val="tx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724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09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DF9DC-ED89-4896-AA75-58DF9150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모델 </a:t>
            </a:r>
            <a:r>
              <a:rPr lang="en-US" altLang="ko-KR" dirty="0"/>
              <a:t>(1/3)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D03FA-A555-4D8C-B977-4291A5673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715000"/>
          </a:xfrm>
        </p:spPr>
        <p:txBody>
          <a:bodyPr/>
          <a:lstStyle/>
          <a:p>
            <a:r>
              <a:rPr lang="ko-KR" altLang="en-US" sz="2000" dirty="0"/>
              <a:t>센싱 타겟과 통신 대상이 이동 중인 차량인 </a:t>
            </a:r>
            <a:r>
              <a:rPr lang="ko-KR" altLang="en-US" sz="2000" b="1" dirty="0"/>
              <a:t>도심 </a:t>
            </a:r>
            <a:r>
              <a:rPr lang="en-US" altLang="ko-KR" sz="2000" b="1" dirty="0"/>
              <a:t>RIS-ISAC </a:t>
            </a:r>
            <a:r>
              <a:rPr lang="ko-KR" altLang="en-US" sz="2000" b="1" dirty="0"/>
              <a:t>차량 네트워크</a:t>
            </a:r>
            <a:endParaRPr lang="en-US" altLang="ko-KR" sz="2000" dirty="0"/>
          </a:p>
          <a:p>
            <a:pPr lvl="1"/>
            <a:r>
              <a:rPr lang="ko-KR" altLang="en-US" sz="1800" dirty="0"/>
              <a:t>차량 이동성과 </a:t>
            </a:r>
            <a:r>
              <a:rPr lang="en-US" altLang="ko-KR" sz="1800" dirty="0"/>
              <a:t>C-RAN </a:t>
            </a:r>
            <a:r>
              <a:rPr lang="ko-KR" altLang="en-US" sz="1800" dirty="0"/>
              <a:t>제어</a:t>
            </a:r>
            <a:r>
              <a:rPr lang="en-US" altLang="ko-KR" sz="1800" dirty="0"/>
              <a:t>·</a:t>
            </a:r>
            <a:r>
              <a:rPr lang="ko-KR" altLang="en-US" sz="1800" dirty="0"/>
              <a:t>연산</a:t>
            </a:r>
            <a:r>
              <a:rPr lang="en-US" altLang="ko-KR" sz="1800" dirty="0"/>
              <a:t>/Edge-offloading </a:t>
            </a:r>
            <a:r>
              <a:rPr lang="ko-KR" altLang="en-US" sz="1800" dirty="0"/>
              <a:t>처리 등의 요인으로 </a:t>
            </a:r>
            <a:r>
              <a:rPr lang="en-US" altLang="ko-KR" sz="1800" b="1" dirty="0"/>
              <a:t>RIS</a:t>
            </a:r>
            <a:r>
              <a:rPr lang="ko-KR" altLang="en-US" sz="1800" b="1" dirty="0"/>
              <a:t>가 받는 </a:t>
            </a:r>
            <a:r>
              <a:rPr lang="en-US" altLang="ko-KR" sz="1800" b="1" dirty="0"/>
              <a:t>CSI(Channel State Information)</a:t>
            </a:r>
            <a:r>
              <a:rPr lang="ko-KR" altLang="en-US" sz="1800" b="1" dirty="0"/>
              <a:t> 관측이 지연</a:t>
            </a:r>
            <a:r>
              <a:rPr lang="ko-KR" altLang="en-US" sz="1800" dirty="0"/>
              <a:t>되는 환경</a:t>
            </a:r>
            <a:endParaRPr lang="en-US" altLang="ko-KR" sz="1800" dirty="0"/>
          </a:p>
          <a:p>
            <a:pPr lvl="1"/>
            <a:r>
              <a:rPr lang="ko-KR" altLang="en-US" sz="1800" dirty="0"/>
              <a:t>기지국</a:t>
            </a:r>
            <a:r>
              <a:rPr lang="en-US" altLang="ko-KR" sz="1800" dirty="0"/>
              <a:t>(BS; Base Station)</a:t>
            </a:r>
            <a:r>
              <a:rPr lang="ko-KR" altLang="en-US" sz="1800" dirty="0"/>
              <a:t>은 </a:t>
            </a:r>
            <a:r>
              <a:rPr lang="en-US" altLang="ko-KR" sz="1800" dirty="0"/>
              <a:t>RIS</a:t>
            </a:r>
            <a:r>
              <a:rPr lang="ko-KR" altLang="en-US" sz="1800" dirty="0"/>
              <a:t>로 다운링크 센싱</a:t>
            </a:r>
            <a:r>
              <a:rPr lang="en-US" altLang="ko-KR" sz="1800" dirty="0"/>
              <a:t>/</a:t>
            </a:r>
            <a:r>
              <a:rPr lang="ko-KR" altLang="en-US" sz="1800" dirty="0"/>
              <a:t>통신 신호 송신</a:t>
            </a:r>
            <a:endParaRPr lang="en-US" altLang="ko-KR" sz="1800" dirty="0"/>
          </a:p>
          <a:p>
            <a:pPr lvl="1"/>
            <a:r>
              <a:rPr lang="en-US" altLang="ko-KR" sz="1800" dirty="0"/>
              <a:t>RIS</a:t>
            </a:r>
            <a:r>
              <a:rPr lang="ko-KR" altLang="en-US" sz="1800" dirty="0"/>
              <a:t>는 위상을 조정하여 타겟</a:t>
            </a:r>
            <a:r>
              <a:rPr lang="en-US" altLang="ko-KR" sz="1800" dirty="0"/>
              <a:t>/</a:t>
            </a:r>
            <a:r>
              <a:rPr lang="ko-KR" altLang="en-US" sz="1800" dirty="0"/>
              <a:t>사용자에게 신호 전달</a:t>
            </a:r>
            <a:endParaRPr lang="en-US" altLang="ko-KR" sz="1800" dirty="0"/>
          </a:p>
          <a:p>
            <a:pPr lvl="2"/>
            <a:r>
              <a:rPr lang="ko-KR" altLang="en-US" sz="1600" dirty="0"/>
              <a:t>이때</a:t>
            </a:r>
            <a:r>
              <a:rPr lang="en-US" altLang="ko-KR" sz="1600" dirty="0"/>
              <a:t> </a:t>
            </a:r>
            <a:r>
              <a:rPr lang="ko-KR" altLang="en-US" sz="1600" dirty="0"/>
              <a:t>센싱 타겟의 에코 신호는 다시 </a:t>
            </a:r>
            <a:r>
              <a:rPr lang="en-US" altLang="ko-KR" sz="1600" dirty="0"/>
              <a:t>RIS </a:t>
            </a:r>
            <a:r>
              <a:rPr lang="en-US" altLang="ko-KR" sz="1600" dirty="0">
                <a:sym typeface="Wingdings" panose="05000000000000000000" pitchFamily="2" charset="2"/>
              </a:rPr>
              <a:t> BS</a:t>
            </a:r>
            <a:r>
              <a:rPr lang="ko-KR" altLang="en-US" sz="1600" dirty="0">
                <a:sym typeface="Wingdings" panose="05000000000000000000" pitchFamily="2" charset="2"/>
              </a:rPr>
              <a:t> 경로로 전달 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8B4FE-D7D5-432D-8211-773008558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4</a:t>
            </a:fld>
            <a:endParaRPr lang="en-US" altLang="ko-KR"/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88437FE4-75A9-464D-B6CB-4217BC79929D}"/>
              </a:ext>
            </a:extLst>
          </p:cNvPr>
          <p:cNvGrpSpPr/>
          <p:nvPr/>
        </p:nvGrpSpPr>
        <p:grpSpPr>
          <a:xfrm>
            <a:off x="209549" y="3039561"/>
            <a:ext cx="5249615" cy="3796382"/>
            <a:chOff x="-2866649" y="4586627"/>
            <a:chExt cx="6619294" cy="4786898"/>
          </a:xfrm>
        </p:grpSpPr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9558A5FA-F1E8-4353-8CD6-75CBB7165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79" t="5889" r="7031" b="1146"/>
            <a:stretch/>
          </p:blipFill>
          <p:spPr>
            <a:xfrm>
              <a:off x="-2866649" y="4586627"/>
              <a:ext cx="6619294" cy="4786898"/>
            </a:xfrm>
            <a:prstGeom prst="rect">
              <a:avLst/>
            </a:prstGeom>
          </p:spPr>
        </p:pic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898AC626-9F52-4F0E-80DF-6554EF1CD20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90625" y="4778067"/>
              <a:ext cx="3091547" cy="160742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51A0D3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3C02760-61B3-4672-BC24-8E9D91C122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2400" y="5120966"/>
              <a:ext cx="1774031" cy="158115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14336"/>
              </a:solidFill>
              <a:prstDash val="solid"/>
              <a:round/>
              <a:headEnd type="triangl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39C3954D-C149-414D-ADDE-3F3AC92E87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24747" y="4968566"/>
              <a:ext cx="32653" cy="173355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51A0D3"/>
              </a:solidFill>
              <a:prstDash val="solid"/>
              <a:round/>
              <a:headEnd type="triangl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ABD9831F-9E10-420D-BF0C-2E8B28F8AF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055830" y="5197167"/>
              <a:ext cx="2665842" cy="137159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14336"/>
              </a:solidFill>
              <a:prstDash val="sysDot"/>
              <a:round/>
              <a:headEnd type="triangl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7CF85DD5-7347-4B1A-93AA-1E6DAE5B01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575" y="5044766"/>
              <a:ext cx="1762522" cy="160020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14336"/>
              </a:solidFill>
              <a:prstDash val="sysDot"/>
              <a:round/>
              <a:headEnd type="none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0A5DCD8D-B2D5-4293-92DD-F9F43668D1A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43000" y="4835217"/>
              <a:ext cx="3050382" cy="15860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14336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72052C9-FA83-4751-95BF-2D415190D20A}"/>
                </a:ext>
              </a:extLst>
            </p:cNvPr>
            <p:cNvSpPr txBox="1"/>
            <p:nvPr/>
          </p:nvSpPr>
          <p:spPr>
            <a:xfrm>
              <a:off x="-2339398" y="6137879"/>
              <a:ext cx="57579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20000"/>
                </a:spcBef>
                <a:buSzPct val="120000"/>
              </a:pPr>
              <a:r>
                <a:rPr lang="en-US" altLang="ko-KR" sz="2200" b="1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BS</a:t>
              </a:r>
              <a:endParaRPr lang="ko-KR" altLang="en-US" sz="2200" b="1" dirty="0">
                <a:solidFill>
                  <a:srgbClr val="000000"/>
                </a:solidFill>
                <a:latin typeface="+mn-lt"/>
                <a:ea typeface="맑은 고딕" pitchFamily="50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597E56F-8F5B-4910-A6E9-4FD316B469F5}"/>
                </a:ext>
              </a:extLst>
            </p:cNvPr>
            <p:cNvSpPr txBox="1"/>
            <p:nvPr/>
          </p:nvSpPr>
          <p:spPr>
            <a:xfrm>
              <a:off x="2311547" y="4753121"/>
              <a:ext cx="654346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20000"/>
                </a:spcBef>
                <a:buSzPct val="120000"/>
              </a:pPr>
              <a:r>
                <a:rPr lang="en-US" altLang="ko-KR" sz="2200" b="1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RIS</a:t>
              </a:r>
              <a:endParaRPr lang="ko-KR" altLang="en-US" sz="2200" b="1" dirty="0">
                <a:solidFill>
                  <a:srgbClr val="000000"/>
                </a:solidFill>
                <a:latin typeface="+mn-lt"/>
                <a:ea typeface="맑은 고딕" pitchFamily="50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3C009D6A-8D14-4313-8476-F4F1CA59988C}"/>
              </a:ext>
            </a:extLst>
          </p:cNvPr>
          <p:cNvGrpSpPr/>
          <p:nvPr/>
        </p:nvGrpSpPr>
        <p:grpSpPr>
          <a:xfrm>
            <a:off x="5256523" y="4809553"/>
            <a:ext cx="3050553" cy="1787358"/>
            <a:chOff x="9703941" y="4796648"/>
            <a:chExt cx="3050553" cy="178735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2C92C581-355E-4709-8D6A-A0EFB0244FC7}"/>
                </a:ext>
              </a:extLst>
            </p:cNvPr>
            <p:cNvSpPr/>
            <p:nvPr/>
          </p:nvSpPr>
          <p:spPr bwMode="auto">
            <a:xfrm>
              <a:off x="9703941" y="4796648"/>
              <a:ext cx="3050552" cy="178735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>
                <a:solidFill>
                  <a:schemeClr val="tx2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534F7534-66E7-4B8B-BD67-05CF422B78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91367" y="6358507"/>
              <a:ext cx="5112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51A0D3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19420E85-99D9-43D3-9A3E-F015F7D414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731" y="5691427"/>
              <a:ext cx="511673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14336"/>
              </a:solidFill>
              <a:prstDash val="sysDot"/>
              <a:round/>
              <a:headEnd type="none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313B7822-D20D-449B-AE13-D6857768606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92953" y="5386627"/>
              <a:ext cx="5112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14336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FA99EBF-FCCC-4314-9697-CA4E47957345}"/>
                </a:ext>
              </a:extLst>
            </p:cNvPr>
            <p:cNvSpPr txBox="1"/>
            <p:nvPr/>
          </p:nvSpPr>
          <p:spPr>
            <a:xfrm>
              <a:off x="10402567" y="5858113"/>
              <a:ext cx="21467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20000"/>
                </a:spcBef>
                <a:buSzPct val="120000"/>
              </a:pPr>
              <a:r>
                <a:rPr lang="en-US" altLang="ko-KR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: </a:t>
              </a:r>
              <a:r>
                <a:rPr lang="ko-KR" altLang="en-US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통신 사용자</a:t>
              </a:r>
              <a:r>
                <a:rPr lang="en-US" altLang="ko-KR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(</a:t>
              </a:r>
              <a:r>
                <a:rPr lang="ko-KR" altLang="en-US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차량</a:t>
              </a:r>
              <a:r>
                <a:rPr lang="en-US" altLang="ko-KR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)</a:t>
              </a:r>
              <a:endParaRPr lang="ko-KR" altLang="en-US" dirty="0">
                <a:solidFill>
                  <a:srgbClr val="000000"/>
                </a:solidFill>
                <a:latin typeface="+mn-lt"/>
                <a:ea typeface="맑은 고딕" pitchFamily="50" charset="-127"/>
              </a:endParaRPr>
            </a:p>
          </p:txBody>
        </p:sp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26A2E457-C6FF-41B1-95B7-B1C01AD3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89844" l="3711" r="94922">
                          <a14:foregroundMark x1="9082" y1="48730" x2="4980" y2="55078"/>
                          <a14:foregroundMark x1="4980" y1="55078" x2="4492" y2="62012"/>
                          <a14:foregroundMark x1="4492" y1="62012" x2="8398" y2="68848"/>
                          <a14:foregroundMark x1="8398" y1="68848" x2="9082" y2="69434"/>
                          <a14:foregroundMark x1="5566" y1="53711" x2="3906" y2="61719"/>
                          <a14:foregroundMark x1="3906" y1="61719" x2="5176" y2="66699"/>
                          <a14:foregroundMark x1="4492" y1="55371" x2="7715" y2="48633"/>
                          <a14:foregroundMark x1="7715" y1="48633" x2="9473" y2="46680"/>
                          <a14:foregroundMark x1="25879" y1="70898" x2="37793" y2="70215"/>
                          <a14:foregroundMark x1="47559" y1="73535" x2="43066" y2="79102"/>
                          <a14:foregroundMark x1="43066" y1="79102" x2="43359" y2="79297"/>
                          <a14:foregroundMark x1="88867" y1="46484" x2="84082" y2="53125"/>
                          <a14:foregroundMark x1="92773" y1="27246" x2="94922" y2="35254"/>
                          <a14:foregroundMark x1="94922" y1="35254" x2="94043" y2="40918"/>
                          <a14:foregroundMark x1="5957" y1="51270" x2="5176" y2="54590"/>
                          <a14:foregroundMark x1="4785" y1="55176" x2="4590" y2="56250"/>
                          <a14:foregroundMark x1="3711" y1="58887" x2="3906" y2="56836"/>
                          <a14:foregroundMark x1="4492" y1="56836" x2="3906" y2="564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15218" y="4850288"/>
              <a:ext cx="507600" cy="507600"/>
            </a:xfrm>
            <a:prstGeom prst="rect">
              <a:avLst/>
            </a:prstGeom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70F15D72-32AF-4BF1-8BAB-5754DDC8C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15218" y="5829710"/>
              <a:ext cx="505752" cy="505752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49FADFA-40B6-48F1-9DCD-8D2A42261676}"/>
                </a:ext>
              </a:extLst>
            </p:cNvPr>
            <p:cNvSpPr txBox="1"/>
            <p:nvPr/>
          </p:nvSpPr>
          <p:spPr>
            <a:xfrm>
              <a:off x="10402568" y="4886984"/>
              <a:ext cx="19159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20000"/>
                </a:spcBef>
                <a:buSzPct val="120000"/>
              </a:pPr>
              <a:r>
                <a:rPr lang="en-US" altLang="ko-KR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: </a:t>
              </a:r>
              <a:r>
                <a:rPr lang="ko-KR" altLang="en-US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센싱 타겟</a:t>
              </a:r>
              <a:r>
                <a:rPr lang="en-US" altLang="ko-KR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(</a:t>
              </a:r>
              <a:r>
                <a:rPr lang="ko-KR" altLang="en-US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차량</a:t>
              </a:r>
              <a:r>
                <a:rPr lang="en-US" altLang="ko-KR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)</a:t>
              </a:r>
              <a:endParaRPr lang="ko-KR" altLang="en-US" dirty="0">
                <a:solidFill>
                  <a:srgbClr val="000000"/>
                </a:solidFill>
                <a:latin typeface="+mn-lt"/>
                <a:ea typeface="맑은 고딕" pitchFamily="50" charset="-12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0AB38DD-8DAE-46C5-9267-ADC7C9C26BA4}"/>
                </a:ext>
              </a:extLst>
            </p:cNvPr>
            <p:cNvSpPr txBox="1"/>
            <p:nvPr/>
          </p:nvSpPr>
          <p:spPr>
            <a:xfrm>
              <a:off x="10402568" y="5196907"/>
              <a:ext cx="235192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20000"/>
                </a:spcBef>
                <a:buSzPct val="120000"/>
              </a:pPr>
              <a:r>
                <a:rPr lang="en-US" altLang="ko-KR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: </a:t>
              </a:r>
              <a:r>
                <a:rPr lang="ko-KR" altLang="en-US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다운링크 센싱 신호 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D1CC053-2073-41B4-9EE7-174FB36CF542}"/>
                </a:ext>
              </a:extLst>
            </p:cNvPr>
            <p:cNvSpPr txBox="1"/>
            <p:nvPr/>
          </p:nvSpPr>
          <p:spPr>
            <a:xfrm>
              <a:off x="10402567" y="6159552"/>
              <a:ext cx="235192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20000"/>
                </a:spcBef>
                <a:buSzPct val="120000"/>
              </a:pPr>
              <a:r>
                <a:rPr lang="en-US" altLang="ko-KR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: </a:t>
              </a:r>
              <a:r>
                <a:rPr lang="ko-KR" altLang="en-US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다운링크 통신 신호 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AE72933-5DE5-462E-B00E-8D1A8EAF3FCA}"/>
                </a:ext>
              </a:extLst>
            </p:cNvPr>
            <p:cNvSpPr txBox="1"/>
            <p:nvPr/>
          </p:nvSpPr>
          <p:spPr>
            <a:xfrm>
              <a:off x="10402568" y="5505661"/>
              <a:ext cx="13644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20000"/>
                </a:spcBef>
                <a:buSzPct val="120000"/>
              </a:pPr>
              <a:r>
                <a:rPr lang="en-US" altLang="ko-KR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: </a:t>
              </a:r>
              <a:r>
                <a:rPr lang="ko-KR" altLang="en-US" dirty="0">
                  <a:solidFill>
                    <a:srgbClr val="000000"/>
                  </a:solidFill>
                  <a:latin typeface="+mn-lt"/>
                  <a:ea typeface="맑은 고딕" pitchFamily="50" charset="-127"/>
                </a:rPr>
                <a:t>에코 신호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02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3CEEF-C58C-4BC2-85BD-20EA60B8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모델</a:t>
            </a:r>
            <a:r>
              <a:rPr lang="en-US" altLang="ko-KR" dirty="0"/>
              <a:t> 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8043C-4591-40C1-8A8C-07165C148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 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17441-D075-4DA6-A365-88B2AC35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5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090E8F-0F11-4C68-9872-31A3931B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16637"/>
            <a:ext cx="4572000" cy="358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532F960-3C0D-4B26-8E6C-B117402AFAD6}"/>
                  </a:ext>
                </a:extLst>
              </p:cNvPr>
              <p:cNvSpPr/>
              <p:nvPr/>
            </p:nvSpPr>
            <p:spPr>
              <a:xfrm>
                <a:off x="3505200" y="4507039"/>
                <a:ext cx="4251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𝐆</m:t>
                      </m:r>
                    </m:oMath>
                  </m:oMathPara>
                </a14:m>
                <a:endParaRPr lang="ko-KR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532F960-3C0D-4B26-8E6C-B117402AF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507039"/>
                <a:ext cx="42511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B323A7F-6789-4A12-83A1-7B69E113078E}"/>
                  </a:ext>
                </a:extLst>
              </p:cNvPr>
              <p:cNvSpPr/>
              <p:nvPr/>
            </p:nvSpPr>
            <p:spPr>
              <a:xfrm rot="1567826">
                <a:off x="4388982" y="4069499"/>
                <a:ext cx="741933" cy="402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altLang="ko-KR" sz="2000" b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r</m:t>
                          </m:r>
                          <m: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t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B323A7F-6789-4A12-83A1-7B69E1130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67826">
                <a:off x="4388982" y="4069499"/>
                <a:ext cx="741933" cy="402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A3F004-31F8-4C75-99AA-4FB48CCE3464}"/>
                  </a:ext>
                </a:extLst>
              </p:cNvPr>
              <p:cNvSpPr/>
              <p:nvPr/>
            </p:nvSpPr>
            <p:spPr>
              <a:xfrm rot="20093133">
                <a:off x="4706337" y="5109864"/>
                <a:ext cx="7852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altLang="ko-KR" sz="2000" b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r</m:t>
                          </m:r>
                          <m: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u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A3F004-31F8-4C75-99AA-4FB48CCE3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3133">
                <a:off x="4706337" y="5109864"/>
                <a:ext cx="78521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E640C35-1FE1-46D1-B30C-3452376B409D}"/>
              </a:ext>
            </a:extLst>
          </p:cNvPr>
          <p:cNvSpPr txBox="1"/>
          <p:nvPr/>
        </p:nvSpPr>
        <p:spPr>
          <a:xfrm>
            <a:off x="5110732" y="6084175"/>
            <a:ext cx="1472647" cy="430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  <a:buSzPct val="120000"/>
            </a:pPr>
            <a:r>
              <a:rPr lang="en-US" altLang="ko-KR" sz="22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(Top view)</a:t>
            </a:r>
            <a:endParaRPr lang="ko-KR" altLang="en-US" sz="2200" dirty="0">
              <a:solidFill>
                <a:srgbClr val="000000"/>
              </a:solidFill>
              <a:latin typeface="+mn-lt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08D6A2CB-3759-41A5-B8DA-E32ED9C37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687342"/>
                  </p:ext>
                </p:extLst>
              </p:nvPr>
            </p:nvGraphicFramePr>
            <p:xfrm>
              <a:off x="209550" y="914400"/>
              <a:ext cx="8705850" cy="20334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01950">
                      <a:extLst>
                        <a:ext uri="{9D8B030D-6E8A-4147-A177-3AD203B41FA5}">
                          <a16:colId xmlns:a16="http://schemas.microsoft.com/office/drawing/2014/main" val="2780199977"/>
                        </a:ext>
                      </a:extLst>
                    </a:gridCol>
                    <a:gridCol w="1450975">
                      <a:extLst>
                        <a:ext uri="{9D8B030D-6E8A-4147-A177-3AD203B41FA5}">
                          <a16:colId xmlns:a16="http://schemas.microsoft.com/office/drawing/2014/main" val="3585714243"/>
                        </a:ext>
                      </a:extLst>
                    </a:gridCol>
                    <a:gridCol w="1152525">
                      <a:extLst>
                        <a:ext uri="{9D8B030D-6E8A-4147-A177-3AD203B41FA5}">
                          <a16:colId xmlns:a16="http://schemas.microsoft.com/office/drawing/2014/main" val="3550382254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13382262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기지국 안테나 𝑀개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RIS element </a:t>
                          </a:r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𝑁개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타겟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</a:t>
                          </a:r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 단일 안테나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3461183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기지국 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 RIS </a:t>
                          </a:r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채널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2000" b="1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𝐆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𝑁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×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𝑀</m:t>
                                  </m:r>
                                </m:sup>
                              </m:sSup>
                            </m:oMath>
                          </a14:m>
                          <a:endParaRPr lang="ko-KR" altLang="en-US" sz="200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기지국 송신 </a:t>
                          </a:r>
                          <a:r>
                            <a:rPr lang="ko-KR" altLang="en-US" sz="2000" dirty="0" err="1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빔포머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</a:t>
                          </a:r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2000" b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𝑀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×1</m:t>
                                  </m:r>
                                </m:sup>
                              </m:sSup>
                            </m:oMath>
                          </a14:m>
                          <a:endParaRPr lang="ko-KR" altLang="en-US" sz="200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06622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RIS 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타겟 채널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1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r</m:t>
                                  </m:r>
                                  <m:r>
                                    <a:rPr lang="en-US" altLang="ko-KR" sz="20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t</m:t>
                                  </m:r>
                                </m:sub>
                                <m:sup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𝐻</m:t>
                                  </m:r>
                                </m:sup>
                              </m:sSubSup>
                              <m: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×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endParaRPr lang="ko-KR" altLang="en-US" sz="200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센싱 잡음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𝒞𝒩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(0, </m:t>
                              </m:r>
                              <m:sSubSup>
                                <m:sSubSupPr>
                                  <m:ctrlP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  <m:sup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altLang="ko-KR" sz="200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394876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RIS 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사용자 채널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r</m:t>
                                  </m:r>
                                  <m:r>
                                    <a:rPr lang="en-US" altLang="ko-KR" sz="200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u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𝐻</m:t>
                                  </m:r>
                                </m:sup>
                              </m:sSubSup>
                              <m: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1×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endParaRPr lang="ko-KR" altLang="en-US" sz="200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통신 잡음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𝒞𝒩</m:t>
                              </m:r>
                              <m: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(0, </m:t>
                              </m:r>
                              <m:sSubSup>
                                <m:sSubSupPr>
                                  <m:ctrlP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altLang="ko-KR" sz="200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2532152"/>
                      </a:ext>
                    </a:extLst>
                  </a:tr>
                  <a:tr h="370840">
                    <a:tc gridSpan="4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RIS </a:t>
                          </a:r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위상 변화 행렬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2000" b="1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r>
                                <a:rPr lang="en-US" altLang="ko-K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ko-K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ko-K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p>
                                <m:sSupPr>
                                  <m:ctrlP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ko-K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𝑁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×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𝑁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은 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phase</a:t>
                          </a:r>
                          <a:r>
                            <a:rPr lang="en-US" altLang="ko-KR" sz="2000" baseline="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 shift)</a:t>
                          </a:r>
                          <a:endParaRPr lang="ko-KR" altLang="en-US" sz="2000" dirty="0">
                            <a:solidFill>
                              <a:schemeClr val="tx2"/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20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55549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08D6A2CB-3759-41A5-B8DA-E32ED9C379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687342"/>
                  </p:ext>
                </p:extLst>
              </p:nvPr>
            </p:nvGraphicFramePr>
            <p:xfrm>
              <a:off x="209550" y="914400"/>
              <a:ext cx="8705850" cy="20334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01950">
                      <a:extLst>
                        <a:ext uri="{9D8B030D-6E8A-4147-A177-3AD203B41FA5}">
                          <a16:colId xmlns:a16="http://schemas.microsoft.com/office/drawing/2014/main" val="2780199977"/>
                        </a:ext>
                      </a:extLst>
                    </a:gridCol>
                    <a:gridCol w="1450975">
                      <a:extLst>
                        <a:ext uri="{9D8B030D-6E8A-4147-A177-3AD203B41FA5}">
                          <a16:colId xmlns:a16="http://schemas.microsoft.com/office/drawing/2014/main" val="3585714243"/>
                        </a:ext>
                      </a:extLst>
                    </a:gridCol>
                    <a:gridCol w="1152525">
                      <a:extLst>
                        <a:ext uri="{9D8B030D-6E8A-4147-A177-3AD203B41FA5}">
                          <a16:colId xmlns:a16="http://schemas.microsoft.com/office/drawing/2014/main" val="3550382254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133822628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기지국 안테나 𝑀개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RIS element </a:t>
                          </a:r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𝑁개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타겟</a:t>
                          </a:r>
                          <a:r>
                            <a:rPr lang="en-US" altLang="ko-KR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/</a:t>
                          </a:r>
                          <a:r>
                            <a:rPr lang="ko-KR" altLang="en-US" sz="2000" dirty="0">
                              <a:solidFill>
                                <a:schemeClr val="tx2"/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a:t>사용자 단일 안테나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3461183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0" t="-107692" r="-100140" b="-34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280" t="-107692" r="-280" b="-34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066224"/>
                      </a:ext>
                    </a:extLst>
                  </a:tr>
                  <a:tr h="398463"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0" t="-204545" r="-100140" b="-23484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280" t="-204545" r="-280" b="-23484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394876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0" t="-309231" r="-100140" b="-1384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280" t="-309231" r="-280" b="-1384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2532152"/>
                      </a:ext>
                    </a:extLst>
                  </a:tr>
                  <a:tr h="446278">
                    <a:tc gridSpan="4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0" t="-364384" r="-140" b="-232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sz="20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55549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AC8CCB0-2B6B-499D-97C6-1EC74FD9B224}"/>
                  </a:ext>
                </a:extLst>
              </p:cNvPr>
              <p:cNvSpPr/>
              <p:nvPr/>
            </p:nvSpPr>
            <p:spPr>
              <a:xfrm>
                <a:off x="3584997" y="3526570"/>
                <a:ext cx="4765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AC8CCB0-2B6B-499D-97C6-1EC74FD9B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7" y="3526570"/>
                <a:ext cx="476541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20ED9B3-1A86-4278-8DD0-F0B883280B5A}"/>
                  </a:ext>
                </a:extLst>
              </p:cNvPr>
              <p:cNvSpPr/>
              <p:nvPr/>
            </p:nvSpPr>
            <p:spPr>
              <a:xfrm>
                <a:off x="4151226" y="5455341"/>
                <a:ext cx="5073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20ED9B3-1A86-4278-8DD0-F0B883280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26" y="5455341"/>
                <a:ext cx="50731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199F02A-EABC-45E3-8119-AEB980D9F785}"/>
              </a:ext>
            </a:extLst>
          </p:cNvPr>
          <p:cNvCxnSpPr>
            <a:cxnSpLocks/>
          </p:cNvCxnSpPr>
          <p:nvPr/>
        </p:nvCxnSpPr>
        <p:spPr bwMode="auto">
          <a:xfrm>
            <a:off x="3684137" y="3926681"/>
            <a:ext cx="27826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1433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F560C9C-3A93-4EF3-9188-B710633185FA}"/>
              </a:ext>
            </a:extLst>
          </p:cNvPr>
          <p:cNvCxnSpPr>
            <a:cxnSpLocks/>
          </p:cNvCxnSpPr>
          <p:nvPr/>
        </p:nvCxnSpPr>
        <p:spPr bwMode="auto">
          <a:xfrm>
            <a:off x="4293737" y="5562600"/>
            <a:ext cx="27826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51A0D3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DDAEF0-D40A-4B45-8A71-A2E966AAA33F}"/>
                  </a:ext>
                </a:extLst>
              </p:cNvPr>
              <p:cNvSpPr txBox="1"/>
              <p:nvPr/>
            </p:nvSpPr>
            <p:spPr>
              <a:xfrm>
                <a:off x="636245" y="5701342"/>
                <a:ext cx="1458861" cy="3136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20000"/>
                  </a:spcBef>
                  <a:buSzPct val="120000"/>
                </a:pPr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타</m:t>
                    </m:r>
                  </m:oMath>
                </a14:m>
                <a:r>
                  <a:rPr lang="ko-KR" altLang="en-US" sz="2000" dirty="0">
                    <a:solidFill>
                      <a:srgbClr val="000000"/>
                    </a:solidFill>
                    <a:latin typeface="+mn-lt"/>
                    <a:ea typeface="맑은 고딕" pitchFamily="50" charset="-127"/>
                  </a:rPr>
                  <a:t>겟 속도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+mn-lt"/>
                    <a:ea typeface="맑은 고딕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</m:t>
                        </m:r>
                      </m:sub>
                    </m:sSub>
                  </m:oMath>
                </a14:m>
                <a:endParaRPr lang="en-US" altLang="ko-KR" sz="2000" b="0" dirty="0">
                  <a:solidFill>
                    <a:srgbClr val="000000"/>
                  </a:solidFill>
                  <a:latin typeface="+mn-lt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DDAEF0-D40A-4B45-8A71-A2E966AAA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45" y="5701342"/>
                <a:ext cx="1458861" cy="313612"/>
              </a:xfrm>
              <a:prstGeom prst="rect">
                <a:avLst/>
              </a:prstGeom>
              <a:blipFill>
                <a:blip r:embed="rId9"/>
                <a:stretch>
                  <a:fillRect l="-8333" t="-23077" r="-2500" b="-50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21D6DE-0B27-44B3-AD48-8F55E9FE2B0D}"/>
                  </a:ext>
                </a:extLst>
              </p:cNvPr>
              <p:cNvSpPr txBox="1"/>
              <p:nvPr/>
            </p:nvSpPr>
            <p:spPr>
              <a:xfrm>
                <a:off x="323852" y="6115873"/>
                <a:ext cx="177125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20000"/>
                  </a:spcBef>
                  <a:buSzPct val="120000"/>
                </a:pPr>
                <a:r>
                  <a:rPr lang="ko-KR" altLang="en-US" sz="2000" dirty="0">
                    <a:solidFill>
                      <a:srgbClr val="000000"/>
                    </a:solidFill>
                    <a:latin typeface="+mn-lt"/>
                    <a:ea typeface="맑은 고딕" pitchFamily="50" charset="-127"/>
                  </a:rPr>
                  <a:t>사용자 속</a:t>
                </a:r>
                <a14:m>
                  <m:oMath xmlns:m="http://schemas.openxmlformats.org/officeDocument/2006/math">
                    <m:r>
                      <a:rPr lang="ko-KR" altLang="en-US" sz="20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도</m:t>
                    </m:r>
                    <m:r>
                      <a:rPr lang="en-US" altLang="ko-KR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: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u</m:t>
                        </m:r>
                      </m:sub>
                    </m:sSub>
                  </m:oMath>
                </a14:m>
                <a:endParaRPr lang="ko-KR" altLang="en-US" sz="2000" dirty="0">
                  <a:solidFill>
                    <a:srgbClr val="000000"/>
                  </a:solidFill>
                  <a:latin typeface="+mn-lt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21D6DE-0B27-44B3-AD48-8F55E9FE2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2" y="6115873"/>
                <a:ext cx="1771254" cy="307777"/>
              </a:xfrm>
              <a:prstGeom prst="rect">
                <a:avLst/>
              </a:prstGeom>
              <a:blipFill>
                <a:blip r:embed="rId10"/>
                <a:stretch>
                  <a:fillRect l="-8591" t="-25490" r="-1375" b="-4902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CB64A-9CA4-4826-827B-75BD878A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모델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D854DC-DB21-45D3-9162-FF12302B9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" y="914400"/>
                <a:ext cx="9039226" cy="5715000"/>
              </a:xfrm>
            </p:spPr>
            <p:txBody>
              <a:bodyPr/>
              <a:lstStyle/>
              <a:p>
                <a:r>
                  <a:rPr lang="ko-KR" altLang="en-US" sz="1800" dirty="0"/>
                  <a:t>통신 사용자의 수신 신호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</m:t>
                        </m:r>
                        <m: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u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bSup>
                    <m:sSup>
                      <m:sSupPr>
                        <m:ctrlPr>
                          <a:rPr lang="en-US" altLang="ko-KR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ko-KR" sz="1600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𝐆𝐰</m:t>
                    </m:r>
                    <m:r>
                      <a:rPr lang="en-US" altLang="ko-KR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 sz="1600" dirty="0"/>
                  <a:t>  </a:t>
                </a:r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ko-KR" altLang="en-US" sz="1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1800" dirty="0"/>
                  <a:t> power-normalized signal)</a:t>
                </a:r>
              </a:p>
              <a:p>
                <a:r>
                  <a:rPr lang="ko-KR" altLang="en-US" sz="1800" dirty="0"/>
                  <a:t>통신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사용자의 수신 </a:t>
                </a:r>
                <a:r>
                  <a:rPr lang="en-US" altLang="ko-KR" sz="1800" dirty="0"/>
                  <a:t>SNR(dB):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=10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b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𝐡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 b="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c</m:t>
                                        </m:r>
                                      </m:sub>
                                      <m:sup>
                                        <m:r>
                                          <a:rPr lang="en-US" altLang="ko-KR" sz="20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𝐻</m:t>
                                        </m:r>
                                      </m:sup>
                                    </m:sSubSup>
                                    <m:r>
                                      <a:rPr lang="en-US" altLang="ko-KR" sz="2000" b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20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altLang="ko-KR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  <m:sup>
                                <m:r>
                                  <a:rPr lang="en-US" altLang="ko-KR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altLang="ko-KR" sz="1800" dirty="0"/>
                  <a:t>,  </a:t>
                </a:r>
                <a:r>
                  <a:rPr lang="en-US" altLang="ko-KR" sz="16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</m:t>
                        </m:r>
                        <m: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u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bSup>
                    <m:sSup>
                      <m:sSupPr>
                        <m:ctrlPr>
                          <a:rPr lang="en-US" altLang="ko-KR" sz="1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ko-KR" sz="16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endParaRPr lang="en-US" altLang="ko-KR" sz="1600" dirty="0"/>
              </a:p>
              <a:p>
                <a:r>
                  <a:rPr lang="ko-KR" altLang="en-US" sz="1800" dirty="0"/>
                  <a:t>기지국의 센싱 에코 수신 신호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𝚯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600" b="1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</m:t>
                        </m:r>
                        <m:r>
                          <a:rPr lang="en-US" altLang="ko-KR" sz="16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b>
                    </m:sSub>
                    <m:sSubSup>
                      <m:sSubSup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</m:t>
                        </m:r>
                        <m: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bSup>
                    <m:sSup>
                      <m:sSupPr>
                        <m:ctrlPr>
                          <a:rPr lang="en-US" altLang="ko-KR" sz="1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ko-KR" sz="16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𝐆𝐰</m:t>
                    </m:r>
                    <m:r>
                      <a:rPr lang="en-US" altLang="ko-KR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r>
                  <a:rPr lang="ko-KR" altLang="en-US" sz="1800" dirty="0"/>
                  <a:t>기지국의 에코 수신 </a:t>
                </a:r>
                <a:r>
                  <a:rPr lang="en-US" altLang="ko-KR" sz="1800" dirty="0"/>
                  <a:t>SNR(dB):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=10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ko-KR" sz="20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b="1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𝐇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000" b="0" i="0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en-US" altLang="ko-KR" sz="2000" b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altLang="ko-KR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altLang="ko-KR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altLang="ko-KR" sz="1400" dirty="0"/>
                  <a:t>,  </a:t>
                </a:r>
                <a:r>
                  <a:rPr lang="en-US" altLang="ko-KR" sz="1600" dirty="0"/>
                  <a:t>where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altLang="ko-KR" sz="1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b>
                    </m:sSub>
                    <m:sSubSup>
                      <m:sSubSup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</m:t>
                        </m:r>
                        <m: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bSup>
                    <m:sSup>
                      <m:sSupPr>
                        <m:ctrlPr>
                          <a:rPr lang="en-US" altLang="ko-KR" sz="1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ko-KR" sz="16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endParaRPr lang="en-US" altLang="ko-KR" sz="16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D854DC-DB21-45D3-9162-FF12302B9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" y="914400"/>
                <a:ext cx="9039226" cy="5715000"/>
              </a:xfrm>
              <a:blipFill>
                <a:blip r:embed="rId2"/>
                <a:stretch>
                  <a:fillRect l="-674" t="-8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5F99CF-8B56-45E5-8147-6004B062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6</a:t>
            </a:fld>
            <a:endParaRPr lang="en-US" altLang="ko-KR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E56476-8A2E-410F-AEB5-B7808A26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197600"/>
            <a:ext cx="4572000" cy="358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566B5F3-E1F0-4784-B544-ECFF752EE47E}"/>
                  </a:ext>
                </a:extLst>
              </p:cNvPr>
              <p:cNvSpPr/>
              <p:nvPr/>
            </p:nvSpPr>
            <p:spPr>
              <a:xfrm>
                <a:off x="3505200" y="4588002"/>
                <a:ext cx="4251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𝐆</m:t>
                      </m:r>
                    </m:oMath>
                  </m:oMathPara>
                </a14:m>
                <a:endParaRPr lang="ko-KR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566B5F3-E1F0-4784-B544-ECFF752EE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588002"/>
                <a:ext cx="4251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5DCFE3F-F53E-4FB2-A804-A5FA1549883D}"/>
                  </a:ext>
                </a:extLst>
              </p:cNvPr>
              <p:cNvSpPr/>
              <p:nvPr/>
            </p:nvSpPr>
            <p:spPr>
              <a:xfrm rot="1567826">
                <a:off x="4388982" y="4150462"/>
                <a:ext cx="741933" cy="402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altLang="ko-KR" sz="2000" b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r</m:t>
                          </m:r>
                          <m: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t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5DCFE3F-F53E-4FB2-A804-A5FA15498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67826">
                <a:off x="4388982" y="4150462"/>
                <a:ext cx="741933" cy="402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9BD0F0-424E-4078-BD45-FC95231DDB75}"/>
                  </a:ext>
                </a:extLst>
              </p:cNvPr>
              <p:cNvSpPr/>
              <p:nvPr/>
            </p:nvSpPr>
            <p:spPr>
              <a:xfrm rot="20093133">
                <a:off x="4706337" y="5190827"/>
                <a:ext cx="7852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n-US" altLang="ko-KR" sz="2000" b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r</m:t>
                          </m:r>
                          <m: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u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9BD0F0-424E-4078-BD45-FC95231DD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93133">
                <a:off x="4706337" y="5190827"/>
                <a:ext cx="78521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AF9E266-ED33-4E9E-9325-1B6ACB2DB30D}"/>
              </a:ext>
            </a:extLst>
          </p:cNvPr>
          <p:cNvSpPr txBox="1"/>
          <p:nvPr/>
        </p:nvSpPr>
        <p:spPr>
          <a:xfrm>
            <a:off x="5110732" y="6165138"/>
            <a:ext cx="1472647" cy="430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  <a:buSzPct val="120000"/>
            </a:pPr>
            <a:r>
              <a:rPr lang="en-US" altLang="ko-KR" sz="22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(Top view)</a:t>
            </a:r>
            <a:endParaRPr lang="ko-KR" altLang="en-US" sz="2200" dirty="0">
              <a:solidFill>
                <a:srgbClr val="000000"/>
              </a:solidFill>
              <a:latin typeface="+mn-lt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56FEC52-3815-4197-87BE-59020781FC0C}"/>
                  </a:ext>
                </a:extLst>
              </p:cNvPr>
              <p:cNvSpPr/>
              <p:nvPr/>
            </p:nvSpPr>
            <p:spPr>
              <a:xfrm>
                <a:off x="3584997" y="3607533"/>
                <a:ext cx="4765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56FEC52-3815-4197-87BE-59020781F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7" y="3607533"/>
                <a:ext cx="476541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D404D95-EE74-4E09-A40F-A237036DFFB6}"/>
                  </a:ext>
                </a:extLst>
              </p:cNvPr>
              <p:cNvSpPr/>
              <p:nvPr/>
            </p:nvSpPr>
            <p:spPr>
              <a:xfrm>
                <a:off x="4151226" y="5536304"/>
                <a:ext cx="5073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D404D95-EE74-4E09-A40F-A237036DF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26" y="5536304"/>
                <a:ext cx="50731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B8A7D4B-78AB-484A-A3D2-E6B6CC9533D1}"/>
              </a:ext>
            </a:extLst>
          </p:cNvPr>
          <p:cNvCxnSpPr>
            <a:cxnSpLocks/>
          </p:cNvCxnSpPr>
          <p:nvPr/>
        </p:nvCxnSpPr>
        <p:spPr bwMode="auto">
          <a:xfrm>
            <a:off x="3684137" y="4007644"/>
            <a:ext cx="27826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1433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B5F8E2-03C1-45C4-B9ED-BC813000F0B4}"/>
              </a:ext>
            </a:extLst>
          </p:cNvPr>
          <p:cNvCxnSpPr>
            <a:cxnSpLocks/>
          </p:cNvCxnSpPr>
          <p:nvPr/>
        </p:nvCxnSpPr>
        <p:spPr bwMode="auto">
          <a:xfrm>
            <a:off x="4293737" y="5643563"/>
            <a:ext cx="27826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51A0D3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7581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2F882-CCF0-4C6E-B81F-DA3D9003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정식화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528561A-6CD4-4E01-83A8-BBEC16EC85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175" y="914400"/>
                <a:ext cx="8610600" cy="5715000"/>
              </a:xfrm>
            </p:spPr>
            <p:txBody>
              <a:bodyPr/>
              <a:lstStyle/>
              <a:p>
                <a:r>
                  <a:rPr lang="ko-KR" altLang="en-US" sz="2000" dirty="0"/>
                  <a:t>최적화 목적</a:t>
                </a:r>
                <a:r>
                  <a:rPr lang="en-US" altLang="ko-KR" sz="2000" dirty="0"/>
                  <a:t>: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 </a:t>
                </a:r>
                <a:r>
                  <a:rPr lang="ko-KR" altLang="en-US" sz="2000" dirty="0"/>
                  <a:t>기지국의 에코 수신 </a:t>
                </a:r>
                <a:r>
                  <a:rPr lang="en-US" altLang="ko-KR" sz="2000" dirty="0"/>
                  <a:t>SNR, </a:t>
                </a:r>
                <a:r>
                  <a:rPr lang="ko-KR" altLang="en-US" sz="2000" dirty="0"/>
                  <a:t>즉 센싱 </a:t>
                </a:r>
                <a:r>
                  <a:rPr lang="en-US" altLang="ko-KR" sz="2000" dirty="0"/>
                  <a:t>SNR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ko-KR" alt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최대화</a:t>
                </a:r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800" dirty="0"/>
              </a:p>
              <a:p>
                <a14:m>
                  <m:oMath xmlns:m="http://schemas.openxmlformats.org/officeDocument/2006/math">
                    <m:r>
                      <a:rPr lang="en-US" altLang="ko-KR" sz="18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ko-KR" altLang="en-US" sz="1800" dirty="0"/>
                  <a:t>가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정해지면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상기 제약을 만족하는 조건 하에서 최적</a:t>
                </a:r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ko-KR" altLang="en-US" sz="1800" dirty="0"/>
                  <a:t>를 </a:t>
                </a:r>
                <a:r>
                  <a:rPr lang="en-US" altLang="ko-KR" sz="1800" dirty="0"/>
                  <a:t>closed-form</a:t>
                </a:r>
                <a:r>
                  <a:rPr lang="ko-KR" altLang="en-US" sz="1800" dirty="0"/>
                  <a:t>으로 계산 가능함</a:t>
                </a:r>
                <a:r>
                  <a:rPr lang="en-US" altLang="ko-KR" sz="1800" dirty="0"/>
                  <a:t>[1]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1800" u="sng" dirty="0">
                    <a:sym typeface="Wingdings" panose="05000000000000000000" pitchFamily="2" charset="2"/>
                  </a:rPr>
                  <a:t>RL</a:t>
                </a:r>
                <a:r>
                  <a:rPr lang="ko-KR" altLang="en-US" sz="1800" u="sng" dirty="0">
                    <a:sym typeface="Wingdings" panose="05000000000000000000" pitchFamily="2" charset="2"/>
                  </a:rPr>
                  <a:t>을 이용하여</a:t>
                </a:r>
                <a:r>
                  <a:rPr lang="en-US" altLang="ko-KR" sz="1800" b="1" u="sng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0" u="sng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altLang="ko-KR" sz="1800" u="sng" dirty="0"/>
                  <a:t> </a:t>
                </a:r>
                <a:r>
                  <a:rPr lang="ko-KR" altLang="en-US" sz="1800" u="sng" dirty="0"/>
                  <a:t>결정하고</a:t>
                </a:r>
                <a:r>
                  <a:rPr lang="ko-KR" altLang="en-US" sz="1800" dirty="0"/>
                  <a:t> 𝐰 계산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 SNR 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도출</a:t>
                </a:r>
                <a:endParaRPr lang="en-US" altLang="ko-KR" sz="1800" dirty="0"/>
              </a:p>
              <a:p>
                <a:pPr lvl="1"/>
                <a:endParaRPr lang="en-US" altLang="ko-KR" sz="18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528561A-6CD4-4E01-83A8-BBEC16EC85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5" y="914400"/>
                <a:ext cx="8610600" cy="5715000"/>
              </a:xfrm>
              <a:blipFill>
                <a:blip r:embed="rId2"/>
                <a:stretch>
                  <a:fillRect l="-920" t="-1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9FD828-F7F2-4A31-B418-4248BA80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7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750F06-E41D-4879-B80C-E2C6275AC4BA}"/>
                  </a:ext>
                </a:extLst>
              </p:cNvPr>
              <p:cNvSpPr txBox="1"/>
              <p:nvPr/>
            </p:nvSpPr>
            <p:spPr>
              <a:xfrm>
                <a:off x="1403933" y="2654335"/>
                <a:ext cx="3138231" cy="3474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20000"/>
                  </a:spcBef>
                  <a:buSzPct val="120000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=1</m:t>
                    </m:r>
                    <m:r>
                      <a:rPr lang="en-US" altLang="ko-KR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∀</m:t>
                    </m:r>
                    <m:r>
                      <a:rPr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𝑛</m:t>
                    </m:r>
                    <m:r>
                      <a:rPr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={1, 2, …, </m:t>
                    </m:r>
                    <m:r>
                      <a:rPr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𝑁</m:t>
                    </m:r>
                    <m:r>
                      <a:rPr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}</m:t>
                    </m:r>
                  </m:oMath>
                </a14:m>
                <a:r>
                  <a:rPr lang="en-US" altLang="ko-KR" sz="2000" dirty="0">
                    <a:solidFill>
                      <a:srgbClr val="000000"/>
                    </a:solidFill>
                    <a:latin typeface="+mn-lt"/>
                    <a:ea typeface="맑은 고딕" pitchFamily="50" charset="-127"/>
                  </a:rPr>
                  <a:t> </a:t>
                </a:r>
                <a:endParaRPr lang="ko-KR" altLang="en-US" sz="2000" dirty="0">
                  <a:solidFill>
                    <a:srgbClr val="000000"/>
                  </a:solidFill>
                  <a:latin typeface="+mn-lt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750F06-E41D-4879-B80C-E2C6275AC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933" y="2654335"/>
                <a:ext cx="3138231" cy="347403"/>
              </a:xfrm>
              <a:prstGeom prst="rect">
                <a:avLst/>
              </a:prstGeom>
              <a:blipFill>
                <a:blip r:embed="rId3"/>
                <a:stretch>
                  <a:fillRect l="-194" r="-583" b="-263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F79D8AD-B68A-4712-97F7-94439EED77C1}"/>
                  </a:ext>
                </a:extLst>
              </p:cNvPr>
              <p:cNvSpPr/>
              <p:nvPr/>
            </p:nvSpPr>
            <p:spPr>
              <a:xfrm>
                <a:off x="736401" y="1313965"/>
                <a:ext cx="1027845" cy="51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000" b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s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F79D8AD-B68A-4712-97F7-94439EED7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01" y="1313965"/>
                <a:ext cx="1027845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EF4D4CF-7040-45FB-A99C-675A73F3B822}"/>
                  </a:ext>
                </a:extLst>
              </p:cNvPr>
              <p:cNvSpPr/>
              <p:nvPr/>
            </p:nvSpPr>
            <p:spPr>
              <a:xfrm>
                <a:off x="922664" y="1852085"/>
                <a:ext cx="14203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20000"/>
                  </a:spcBef>
                  <a:buSzPct val="120000"/>
                </a:pPr>
                <a:r>
                  <a:rPr lang="en-US" altLang="ko-KR" sz="2000" dirty="0">
                    <a:solidFill>
                      <a:srgbClr val="000000"/>
                    </a:solidFill>
                    <a:ea typeface="맑은 고딕" pitchFamily="50" charset="-127"/>
                  </a:rPr>
                  <a:t>s.t.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c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≥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c</m:t>
                        </m:r>
                      </m:sub>
                    </m:sSub>
                    <m:r>
                      <a:rPr lang="en-US" altLang="ko-KR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,</m:t>
                    </m:r>
                  </m:oMath>
                </a14:m>
                <a:endParaRPr lang="en-US" altLang="ko-KR" sz="2000" dirty="0">
                  <a:solidFill>
                    <a:srgbClr val="000000"/>
                  </a:solidFill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EF4D4CF-7040-45FB-A99C-675A73F3B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64" y="1852085"/>
                <a:ext cx="1420325" cy="400110"/>
              </a:xfrm>
              <a:prstGeom prst="rect">
                <a:avLst/>
              </a:prstGeom>
              <a:blipFill>
                <a:blip r:embed="rId5"/>
                <a:stretch>
                  <a:fillRect l="-4292" t="-7692" b="-2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FA57203-84C6-4E2F-8877-58D2F72F72F9}"/>
                  </a:ext>
                </a:extLst>
              </p:cNvPr>
              <p:cNvSpPr/>
              <p:nvPr/>
            </p:nvSpPr>
            <p:spPr>
              <a:xfrm>
                <a:off x="1273183" y="2254225"/>
                <a:ext cx="18235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20000"/>
                  </a:spcBef>
                  <a:buSzPct val="12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𝐰</m:t>
                              </m:r>
                            </m:e>
                          </m:d>
                        </m:e>
                        <m:sup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≤</m:t>
                      </m:r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tx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max</m:t>
                          </m:r>
                        </m:sup>
                      </m:sSubSup>
                      <m:r>
                        <a:rPr lang="en-US" altLang="ko-K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,</m:t>
                      </m:r>
                    </m:oMath>
                  </m:oMathPara>
                </a14:m>
                <a:endParaRPr lang="en-US" altLang="ko-KR" sz="2000" dirty="0">
                  <a:solidFill>
                    <a:srgbClr val="000000"/>
                  </a:solidFill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FA57203-84C6-4E2F-8877-58D2F72F7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83" y="2254225"/>
                <a:ext cx="1823576" cy="400110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818509-C9B0-42B7-BE61-ECEC3DDACE05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 bwMode="auto">
          <a:xfrm>
            <a:off x="3096759" y="2454280"/>
            <a:ext cx="246584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0F7D0A8-A0C9-4A03-9BA8-54ACDFC787F8}"/>
                  </a:ext>
                </a:extLst>
              </p:cNvPr>
              <p:cNvSpPr/>
              <p:nvPr/>
            </p:nvSpPr>
            <p:spPr>
              <a:xfrm>
                <a:off x="5562600" y="2298083"/>
                <a:ext cx="2786917" cy="312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20000"/>
                  </a:spcBef>
                  <a:buSzPct val="120000"/>
                </a:pPr>
                <a:r>
                  <a:rPr lang="ko-KR" altLang="en-US" sz="1400" dirty="0">
                    <a:solidFill>
                      <a:srgbClr val="000000"/>
                    </a:solidFill>
                    <a:ea typeface="맑은 고딕" pitchFamily="50" charset="-127"/>
                  </a:rPr>
                  <a:t>기지국 최대 송신 전력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max</m:t>
                        </m:r>
                      </m:sup>
                    </m:sSubSup>
                    <m:r>
                      <a:rPr lang="en-US" altLang="ko-KR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 </m:t>
                    </m:r>
                    <m:r>
                      <a:rPr lang="ko-KR" alt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제</m:t>
                    </m:r>
                  </m:oMath>
                </a14:m>
                <a:r>
                  <a:rPr lang="ko-KR" altLang="en-US" sz="1400" dirty="0">
                    <a:solidFill>
                      <a:srgbClr val="000000"/>
                    </a:solidFill>
                    <a:ea typeface="맑은 고딕" pitchFamily="50" charset="-127"/>
                  </a:rPr>
                  <a:t>한</a:t>
                </a:r>
                <a:endParaRPr lang="en-US" altLang="ko-KR" sz="1400" dirty="0">
                  <a:solidFill>
                    <a:srgbClr val="000000"/>
                  </a:solidFill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0F7D0A8-A0C9-4A03-9BA8-54ACDFC78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2298083"/>
                <a:ext cx="2786917" cy="312393"/>
              </a:xfrm>
              <a:prstGeom prst="rect">
                <a:avLst/>
              </a:prstGeom>
              <a:blipFill>
                <a:blip r:embed="rId7"/>
                <a:stretch>
                  <a:fillRect l="-656"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BBB359-29D8-4EB4-85C9-51BD68D88A91}"/>
              </a:ext>
            </a:extLst>
          </p:cNvPr>
          <p:cNvSpPr/>
          <p:nvPr/>
        </p:nvSpPr>
        <p:spPr>
          <a:xfrm>
            <a:off x="5562600" y="2674147"/>
            <a:ext cx="3296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SzPct val="120000"/>
            </a:pPr>
            <a:r>
              <a:rPr lang="en-US" altLang="ko-KR" sz="1400" dirty="0">
                <a:solidFill>
                  <a:srgbClr val="000000"/>
                </a:solidFill>
                <a:ea typeface="맑은 고딕" pitchFamily="50" charset="-127"/>
              </a:rPr>
              <a:t>RIS</a:t>
            </a:r>
            <a:r>
              <a:rPr lang="ko-KR" altLang="en-US" sz="1400" dirty="0">
                <a:solidFill>
                  <a:srgbClr val="000000"/>
                </a:solidFill>
                <a:ea typeface="맑은 고딕" pitchFamily="50" charset="-127"/>
              </a:rPr>
              <a:t> 반사는 크기 변화 없이 위상만 변화</a:t>
            </a:r>
            <a:endParaRPr lang="en-US" altLang="ko-KR" sz="1400" dirty="0">
              <a:solidFill>
                <a:srgbClr val="000000"/>
              </a:solidFill>
              <a:ea typeface="맑은 고딕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C8CE38-A916-47C5-9877-B81844B4EB16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 bwMode="auto">
          <a:xfrm flipV="1">
            <a:off x="4542164" y="2828036"/>
            <a:ext cx="1020436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30F7D0E-5A86-4AAF-A359-73ECE86143F6}"/>
                  </a:ext>
                </a:extLst>
              </p:cNvPr>
              <p:cNvSpPr/>
              <p:nvPr/>
            </p:nvSpPr>
            <p:spPr>
              <a:xfrm>
                <a:off x="5562600" y="1898251"/>
                <a:ext cx="32152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통신 </a:t>
                </a:r>
                <a:r>
                  <a:rPr lang="en-US" altLang="ko-KR" sz="1400" dirty="0">
                    <a:solidFill>
                      <a:schemeClr val="tx2"/>
                    </a:solidFill>
                    <a:latin typeface="+mj-lt"/>
                    <a:ea typeface="맑은 고딕" panose="020B0503020000020004" pitchFamily="50" charset="-127"/>
                  </a:rPr>
                  <a:t>SNR</a:t>
                </a: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를 </a:t>
                </a:r>
                <a:r>
                  <a:rPr lang="en-US" altLang="ko-KR" sz="1400" dirty="0">
                    <a:solidFill>
                      <a:schemeClr val="tx2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threshold</a:t>
                </a: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ko-KR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이상 보장</a:t>
                </a:r>
                <a:endParaRPr lang="ko-KR" altLang="en-US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30F7D0E-5A86-4AAF-A359-73ECE8614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98251"/>
                <a:ext cx="3215239" cy="307777"/>
              </a:xfrm>
              <a:prstGeom prst="rect">
                <a:avLst/>
              </a:prstGeom>
              <a:blipFill>
                <a:blip r:embed="rId8"/>
                <a:stretch>
                  <a:fillRect l="-569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8DFDB8E-C53E-4EB6-8E97-FC6879895632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 bwMode="auto">
          <a:xfrm>
            <a:off x="2342989" y="2052140"/>
            <a:ext cx="321961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8599BA-2D30-48C7-A38A-15B4F54377EC}"/>
              </a:ext>
            </a:extLst>
          </p:cNvPr>
          <p:cNvSpPr txBox="1"/>
          <p:nvPr/>
        </p:nvSpPr>
        <p:spPr>
          <a:xfrm>
            <a:off x="84588" y="6341436"/>
            <a:ext cx="86106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hangingPunct="0">
              <a:spcBef>
                <a:spcPct val="20000"/>
              </a:spcBef>
              <a:buSzPct val="120000"/>
            </a:pPr>
            <a:r>
              <a:rPr lang="en-US" altLang="ko-KR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F. Liu, Y. Liu, A. Li, C. </a:t>
            </a:r>
            <a:r>
              <a:rPr lang="en-US" altLang="ko-KR" sz="1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Masouros</a:t>
            </a:r>
            <a:r>
              <a:rPr lang="en-US" altLang="ko-KR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Y. C. </a:t>
            </a:r>
            <a:r>
              <a:rPr lang="en-US" altLang="ko-KR" sz="1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Eldar</a:t>
            </a:r>
            <a:r>
              <a:rPr lang="en-US" altLang="ko-KR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altLang="ko-KR" sz="1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Cramér</a:t>
            </a:r>
            <a:r>
              <a:rPr lang="en-US" altLang="ko-KR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-Rao bound optimization for joint radar-communication beamforming,” </a:t>
            </a:r>
            <a:r>
              <a:rPr lang="en-US" altLang="ko-KR" sz="12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Process.</a:t>
            </a:r>
            <a:r>
              <a:rPr lang="en-US" altLang="ko-KR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vol. 70, pp. 240–253, Jan. 2022.</a:t>
            </a:r>
            <a:endParaRPr lang="ko-KR" altLang="en-US" sz="1200" dirty="0">
              <a:solidFill>
                <a:schemeClr val="tx2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4B177B2-E9FE-4AFE-B7C2-4A45D19A980B}"/>
              </a:ext>
            </a:extLst>
          </p:cNvPr>
          <p:cNvGrpSpPr/>
          <p:nvPr/>
        </p:nvGrpSpPr>
        <p:grpSpPr>
          <a:xfrm>
            <a:off x="385176" y="4495805"/>
            <a:ext cx="8380638" cy="1735814"/>
            <a:chOff x="385176" y="4405426"/>
            <a:chExt cx="8380638" cy="173581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AB9695C-45EE-4746-AA07-0080EA150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5841"/>
            <a:stretch/>
          </p:blipFill>
          <p:spPr>
            <a:xfrm>
              <a:off x="385176" y="4405426"/>
              <a:ext cx="4312501" cy="170951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EA8DB82-D891-4144-8BAB-E6C356DAC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61" t="73457"/>
            <a:stretch/>
          </p:blipFill>
          <p:spPr>
            <a:xfrm>
              <a:off x="4542164" y="5433996"/>
              <a:ext cx="4223650" cy="70724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64837DD-7347-44F5-9B06-D6B9BB970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61883" r="88344" b="22822"/>
            <a:stretch/>
          </p:blipFill>
          <p:spPr>
            <a:xfrm>
              <a:off x="4185364" y="5535683"/>
              <a:ext cx="502675" cy="407543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A61E5C6-4791-48A6-95C5-6A2704318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101" t="82674" r="90180" b="5719"/>
            <a:stretch/>
          </p:blipFill>
          <p:spPr>
            <a:xfrm>
              <a:off x="1330325" y="4954093"/>
              <a:ext cx="203522" cy="30926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31911DB-12A4-440C-93ED-5DD899F5F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8693" t="84705" r="46006" b="7418"/>
            <a:stretch/>
          </p:blipFill>
          <p:spPr>
            <a:xfrm>
              <a:off x="1876425" y="5009178"/>
              <a:ext cx="228600" cy="209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936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61EA1-054A-4A6D-B858-D74EEC4B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 데이터셋 생성 및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FCFFB1-BF69-40D1-9E4E-400C3F1EB0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000" dirty="0"/>
                  <a:t>MATLAB</a:t>
                </a:r>
                <a:r>
                  <a:rPr lang="ko-KR" altLang="en-US" sz="2000" dirty="0"/>
                  <a:t>으로 </a:t>
                </a:r>
                <a:r>
                  <a:rPr lang="en-US" altLang="ko-KR" sz="2000" dirty="0"/>
                  <a:t>Jakes model </a:t>
                </a:r>
                <a:r>
                  <a:rPr lang="ko-KR" altLang="en-US" sz="2000" dirty="0"/>
                  <a:t>시뮬레이션 및 채널 데이터셋 생성</a:t>
                </a:r>
                <a:endParaRPr lang="en-US" altLang="ko-KR" sz="2000" dirty="0"/>
              </a:p>
              <a:p>
                <a:pPr lvl="1">
                  <a:lnSpc>
                    <a:spcPct val="140000"/>
                  </a:lnSpc>
                </a:pPr>
                <a:r>
                  <a:rPr lang="en-US" altLang="ko-KR" sz="1800" dirty="0"/>
                  <a:t>Jakes model: </a:t>
                </a:r>
                <a:r>
                  <a:rPr lang="ko-KR" altLang="en-US" sz="1800" dirty="0"/>
                  <a:t>차량 이동으로 전파가 여러 경로로 반사되어 도달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800" dirty="0"/>
                  <a:t>시간에 따른 무선 채널 변화를 수학적으로 모델링</a:t>
                </a:r>
                <a:r>
                  <a:rPr lang="en-US" altLang="ko-KR" sz="1800" dirty="0"/>
                  <a:t>(Doppler </a:t>
                </a:r>
                <a:r>
                  <a:rPr lang="ko-KR" altLang="en-US" sz="1800" dirty="0"/>
                  <a:t>효과 포함</a:t>
                </a:r>
                <a:r>
                  <a:rPr lang="en-US" altLang="ko-KR" sz="1800" dirty="0"/>
                  <a:t>)</a:t>
                </a:r>
              </a:p>
              <a:p>
                <a:pPr lvl="1">
                  <a:lnSpc>
                    <a:spcPct val="140000"/>
                  </a:lnSpc>
                </a:pPr>
                <a:r>
                  <a:rPr lang="ko-KR" altLang="en-US" sz="1800" dirty="0"/>
                  <a:t>시뮬레이션 환경 </a:t>
                </a:r>
                <a:r>
                  <a:rPr lang="en-US" altLang="ko-KR" sz="1800" dirty="0"/>
                  <a:t>(40</a:t>
                </a:r>
                <a:r>
                  <a:rPr lang="ko-KR" altLang="en-US" sz="1800" dirty="0"/>
                  <a:t>회 독립적으로 채널 생성</a:t>
                </a:r>
                <a:r>
                  <a:rPr lang="en-US" altLang="ko-KR" sz="1800" dirty="0"/>
                  <a:t>)</a:t>
                </a:r>
              </a:p>
              <a:p>
                <a:pPr lvl="2"/>
                <a:r>
                  <a:rPr lang="en-US" altLang="ko-KR" sz="1600" dirty="0"/>
                  <a:t>Carrier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en-US" altLang="ko-KR" sz="1600" dirty="0"/>
                  <a:t> GHz</a:t>
                </a:r>
              </a:p>
              <a:p>
                <a:pPr lvl="2"/>
                <a:r>
                  <a:rPr lang="ko-KR" altLang="en-US" sz="1600" dirty="0"/>
                  <a:t>안테나 구성</a:t>
                </a:r>
                <a:r>
                  <a:rPr lang="en-US" altLang="ko-KR" sz="1600" dirty="0"/>
                  <a:t>: ULA(Uniform Linear Array) </a:t>
                </a:r>
                <a:r>
                  <a:rPr lang="ko-KR" altLang="en-US" sz="1600" dirty="0"/>
                  <a:t>기</a:t>
                </a:r>
                <a14:m>
                  <m:oMath xmlns:m="http://schemas.openxmlformats.org/officeDocument/2006/math">
                    <m:r>
                      <a:rPr lang="ko-KR" altLang="en-US" sz="1600" b="0" i="1" dirty="0">
                        <a:latin typeface="Cambria Math" panose="02040503050406030204" pitchFamily="18" charset="0"/>
                      </a:rPr>
                      <m:t>지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</a:rPr>
                      <m:t>국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altLang="ko-KR" sz="1600" dirty="0"/>
                  <a:t>, RIS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altLang="ko-KR" sz="1600" dirty="0"/>
              </a:p>
              <a:p>
                <a:pPr lvl="2"/>
                <a:r>
                  <a:rPr lang="en-US" altLang="ko-KR" sz="1600" dirty="0"/>
                  <a:t>Sampling period: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=0.1 </m:t>
                    </m:r>
                  </m:oMath>
                </a14:m>
                <a:r>
                  <a:rPr lang="en-US" altLang="ko-KR" sz="1600" dirty="0"/>
                  <a:t>s, # of snapshots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snap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US" altLang="ko-KR" sz="1600" dirty="0"/>
              </a:p>
              <a:p>
                <a:pPr lvl="2"/>
                <a:r>
                  <a:rPr lang="ko-KR" altLang="en-US" sz="1600" dirty="0"/>
                  <a:t>기지국 위치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altLang="ko-KR" sz="1600" dirty="0"/>
                  <a:t> m, RIS </a:t>
                </a:r>
                <a:r>
                  <a:rPr lang="ko-KR" altLang="en-US" sz="1600" dirty="0"/>
                  <a:t>위치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+50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ko-KR" sz="1600" dirty="0"/>
                  <a:t> m</a:t>
                </a:r>
              </a:p>
              <a:p>
                <a:pPr lvl="2"/>
                <a:r>
                  <a:rPr lang="ko-KR" altLang="en-US" sz="1600" dirty="0"/>
                  <a:t>초기 타겟</a:t>
                </a:r>
                <a:r>
                  <a:rPr lang="en-US" altLang="ko-KR" sz="1600" dirty="0"/>
                  <a:t>/</a:t>
                </a:r>
                <a:r>
                  <a:rPr lang="ko-KR" altLang="en-US" sz="1600" dirty="0"/>
                  <a:t>사용자 위치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±5</m:t>
                        </m:r>
                      </m:e>
                    </m:d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(m), </a:t>
                </a:r>
                <a:r>
                  <a:rPr lang="ko-KR" altLang="en-US" sz="1600" dirty="0"/>
                  <a:t>타겟</a:t>
                </a:r>
                <a:r>
                  <a:rPr lang="en-US" altLang="ko-KR" sz="1600" dirty="0"/>
                  <a:t>/</a:t>
                </a:r>
                <a:r>
                  <a:rPr lang="ko-KR" altLang="en-US" sz="1600" dirty="0"/>
                  <a:t>사용자 속도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𝒰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+30, +100</m:t>
                        </m:r>
                      </m:e>
                    </m:d>
                  </m:oMath>
                </a14:m>
                <a:r>
                  <a:rPr lang="en-US" altLang="ko-KR" sz="1600" dirty="0"/>
                  <a:t> km/h</a:t>
                </a:r>
              </a:p>
              <a:p>
                <a:pPr lvl="1">
                  <a:lnSpc>
                    <a:spcPct val="140000"/>
                  </a:lnSpc>
                </a:pPr>
                <a:r>
                  <a:rPr lang="en-US" altLang="ko-KR" sz="1800" dirty="0"/>
                  <a:t>BS–RIS–target/user</a:t>
                </a:r>
                <a:r>
                  <a:rPr lang="ko-KR" altLang="en-US" sz="1800" dirty="0"/>
                  <a:t> 간 채널 </a:t>
                </a:r>
                <a:r>
                  <a:rPr lang="en-US" altLang="ko-KR" sz="1800" dirty="0"/>
                  <a:t>40×30 = 1200</a:t>
                </a:r>
                <a:r>
                  <a:rPr lang="ko-KR" altLang="en-US" sz="1800" dirty="0"/>
                  <a:t>개씩 생성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FCFFB1-BF69-40D1-9E4E-400C3F1EB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0" t="-1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E43252-0C1A-4E5E-9B36-301E0C7A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8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053E56-111A-4AB1-897C-D68A597F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4473575"/>
            <a:ext cx="61436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84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61EA1-054A-4A6D-B858-D74EEC4B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</a:t>
            </a:r>
            <a:r>
              <a:rPr lang="en-US" altLang="ko-KR" dirty="0"/>
              <a:t> </a:t>
            </a:r>
            <a:r>
              <a:rPr lang="ko-KR" altLang="en-US" dirty="0"/>
              <a:t>데이터셋 생성 및 </a:t>
            </a:r>
            <a:r>
              <a:rPr lang="ko-KR" altLang="en-US" dirty="0" err="1"/>
              <a:t>전처리</a:t>
            </a:r>
            <a:r>
              <a:rPr lang="en-US" altLang="ko-KR" dirty="0"/>
              <a:t> (2/2)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FCFFB1-BF69-40D1-9E4E-400C3F1EB0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2000" dirty="0"/>
                  <a:t>각 시뮬레이션에서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=0 ~ 4</m:t>
                    </m:r>
                  </m:oMath>
                </a14:m>
                <a:r>
                  <a:rPr lang="en-US" altLang="ko-KR" sz="2000" dirty="0"/>
                  <a:t> snapshots</a:t>
                </a:r>
                <a:r>
                  <a:rPr lang="ko-KR" altLang="en-US" sz="2000" dirty="0"/>
                  <a:t>의 채널 데이터 제외</a:t>
                </a:r>
                <a:endParaRPr lang="en-US" altLang="ko-KR" sz="2000" dirty="0"/>
              </a:p>
              <a:p>
                <a:pPr lvl="1"/>
                <a:r>
                  <a:rPr lang="en-US" altLang="ko-KR" sz="1800" dirty="0"/>
                  <a:t>RL</a:t>
                </a:r>
                <a:r>
                  <a:rPr lang="ko-KR" altLang="en-US" sz="1800" dirty="0"/>
                  <a:t>의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에서 지연된 채널 상태를 고려하기 위함</a:t>
                </a:r>
                <a:endParaRPr lang="en-US" altLang="ko-KR" sz="1800" dirty="0"/>
              </a:p>
              <a:p>
                <a:pPr lvl="2"/>
                <a:r>
                  <a:rPr lang="ko-KR" altLang="en-US" sz="1600" dirty="0"/>
                  <a:t>초기 </a:t>
                </a:r>
                <a:r>
                  <a:rPr lang="en-US" altLang="ko-KR" sz="1600" dirty="0"/>
                  <a:t>snapshot</a:t>
                </a:r>
                <a:r>
                  <a:rPr lang="ko-KR" altLang="en-US" sz="1600" dirty="0"/>
                  <a:t>에서는 과거의 채널 상태를 사용할 수 없으므로</a:t>
                </a:r>
                <a:endParaRPr lang="en-US" altLang="ko-KR" sz="1600" dirty="0"/>
              </a:p>
              <a:p>
                <a:pPr lvl="1"/>
                <a:r>
                  <a:rPr lang="ko-KR" altLang="en-US" sz="1800" dirty="0"/>
                  <a:t>각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시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뮬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레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션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=5 ~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ko-KR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snap</m:t>
                        </m:r>
                      </m:sub>
                    </m:sSub>
                    <m:r>
                      <a:rPr lang="en-US" altLang="ko-KR" sz="18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sz="1800" dirty="0"/>
                  <a:t>) snapshots</a:t>
                </a:r>
                <a:r>
                  <a:rPr lang="ko-KR" altLang="en-US" sz="1800" dirty="0"/>
                  <a:t>을 </a:t>
                </a:r>
                <a:r>
                  <a:rPr lang="en-US" altLang="ko-KR" sz="1800" dirty="0"/>
                  <a:t>concatenation</a:t>
                </a:r>
                <a:endParaRPr lang="en-US" altLang="ko-KR" sz="1600" dirty="0"/>
              </a:p>
              <a:p>
                <a:pPr lvl="1"/>
                <a:r>
                  <a:rPr lang="en-US" altLang="ko-KR" sz="1800" dirty="0"/>
                  <a:t>RL</a:t>
                </a:r>
                <a:r>
                  <a:rPr lang="ko-KR" altLang="en-US" sz="1800" dirty="0"/>
                  <a:t>에서 사용할 </a:t>
                </a:r>
                <a:r>
                  <a:rPr lang="en-US" altLang="ko-KR" sz="1800" dirty="0"/>
                  <a:t>BS–RIS–target/user</a:t>
                </a:r>
                <a:r>
                  <a:rPr lang="ko-KR" altLang="en-US" sz="1800" dirty="0"/>
                  <a:t> 간 채널 데이터</a:t>
                </a:r>
                <a:r>
                  <a:rPr lang="en-US" altLang="ko-KR" sz="1800" dirty="0"/>
                  <a:t>: 40×(30-5) = </a:t>
                </a:r>
                <a:r>
                  <a:rPr lang="en-US" altLang="ko-KR" sz="1800" b="1" dirty="0"/>
                  <a:t>1000</a:t>
                </a:r>
                <a:r>
                  <a:rPr lang="ko-KR" altLang="en-US" sz="1800" b="1" dirty="0"/>
                  <a:t>개</a:t>
                </a:r>
                <a:endParaRPr lang="en-US" altLang="ko-KR" sz="1800" b="1" dirty="0"/>
              </a:p>
              <a:p>
                <a:pPr lvl="2"/>
                <a:r>
                  <a:rPr lang="ko-KR" altLang="en-US" sz="1600" dirty="0"/>
                  <a:t>각 데이터는 </a:t>
                </a:r>
                <a:r>
                  <a:rPr lang="en-US" altLang="ko-KR" sz="1600" dirty="0"/>
                  <a:t>snapshot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마</m:t>
                    </m:r>
                  </m:oMath>
                </a14:m>
                <a:r>
                  <a:rPr lang="ko-KR" altLang="en-US" sz="1600" dirty="0"/>
                  <a:t>다</a:t>
                </a:r>
                <a:r>
                  <a:rPr lang="ko-KR" alt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𝐆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</m:t>
                        </m:r>
                        <m: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  <m:r>
                          <a:rPr lang="en-US" altLang="ko-K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altLang="ko-KR" sz="1600" dirty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sz="16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</m:t>
                        </m:r>
                        <m: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u</m:t>
                        </m:r>
                        <m:r>
                          <a:rPr lang="en-US" altLang="ko-KR" sz="16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ko-KR" altLang="en-US" sz="1600" dirty="0">
                    <a:solidFill>
                      <a:schemeClr val="tx2"/>
                    </a:solidFill>
                  </a:rPr>
                  <a:t>를 포함</a:t>
                </a:r>
              </a:p>
              <a:p>
                <a:pPr lvl="2"/>
                <a:endParaRPr lang="ko-KR" altLang="en-US" sz="1600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FCFFB1-BF69-40D1-9E4E-400C3F1EB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0" t="-1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E43252-0C1A-4E5E-9B36-301E0C7A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73F8-6E77-48C4-AC58-F843712C2EBA}" type="slidenum">
              <a:rPr lang="ko-KR" altLang="en-US" smtClean="0"/>
              <a:pPr/>
              <a:t>9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053E56-111A-4AB1-897C-D68A597F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4718050"/>
            <a:ext cx="6143625" cy="20478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A1AD13-450A-40BE-B059-9428648B05F0}"/>
              </a:ext>
            </a:extLst>
          </p:cNvPr>
          <p:cNvSpPr/>
          <p:nvPr/>
        </p:nvSpPr>
        <p:spPr bwMode="auto">
          <a:xfrm>
            <a:off x="1523999" y="4755782"/>
            <a:ext cx="1447801" cy="1517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F25FFB8-472F-4312-A6A1-7643808BAC8E}"/>
              </a:ext>
            </a:extLst>
          </p:cNvPr>
          <p:cNvCxnSpPr>
            <a:cxnSpLocks/>
          </p:cNvCxnSpPr>
          <p:nvPr/>
        </p:nvCxnSpPr>
        <p:spPr bwMode="auto">
          <a:xfrm>
            <a:off x="842178" y="4088783"/>
            <a:ext cx="124835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6962EEF-9BCF-4157-ADA4-8662184E15AD}"/>
                  </a:ext>
                </a:extLst>
              </p:cNvPr>
              <p:cNvSpPr/>
              <p:nvPr/>
            </p:nvSpPr>
            <p:spPr>
              <a:xfrm>
                <a:off x="173380" y="4274327"/>
                <a:ext cx="57855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6962EEF-9BCF-4157-ADA4-8662184E1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80" y="4274327"/>
                <a:ext cx="578556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2A5FF61-E0C4-4F93-9DE3-18D4DF6AE5E4}"/>
                  </a:ext>
                </a:extLst>
              </p:cNvPr>
              <p:cNvSpPr/>
              <p:nvPr/>
            </p:nvSpPr>
            <p:spPr>
              <a:xfrm>
                <a:off x="1499404" y="4274327"/>
                <a:ext cx="1097159" cy="293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2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snap</m:t>
                          </m:r>
                        </m:sub>
                      </m:sSub>
                      <m:r>
                        <a:rPr lang="en-US" altLang="ko-KR" sz="12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2A5FF61-E0C4-4F93-9DE3-18D4DF6AE5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404" y="4274327"/>
                <a:ext cx="1097159" cy="293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E1CD44-9B36-47E8-98C0-4D65062D6931}"/>
              </a:ext>
            </a:extLst>
          </p:cNvPr>
          <p:cNvCxnSpPr/>
          <p:nvPr/>
        </p:nvCxnSpPr>
        <p:spPr bwMode="auto">
          <a:xfrm>
            <a:off x="433228" y="3898283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21605DD-62ED-4AC0-BD29-FBD0A87CDCF0}"/>
              </a:ext>
            </a:extLst>
          </p:cNvPr>
          <p:cNvCxnSpPr/>
          <p:nvPr/>
        </p:nvCxnSpPr>
        <p:spPr bwMode="auto">
          <a:xfrm>
            <a:off x="2092533" y="3898283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EE2FA1-FCC0-48DB-9410-9C26F9CF3245}"/>
              </a:ext>
            </a:extLst>
          </p:cNvPr>
          <p:cNvCxnSpPr>
            <a:cxnSpLocks/>
          </p:cNvCxnSpPr>
          <p:nvPr/>
        </p:nvCxnSpPr>
        <p:spPr bwMode="auto">
          <a:xfrm>
            <a:off x="842178" y="3898283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FC96B24-61E1-452D-B293-082B72DFCAE9}"/>
                  </a:ext>
                </a:extLst>
              </p:cNvPr>
              <p:cNvSpPr/>
              <p:nvPr/>
            </p:nvSpPr>
            <p:spPr>
              <a:xfrm>
                <a:off x="553502" y="4270318"/>
                <a:ext cx="57855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ko-KR" alt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FC96B24-61E1-452D-B293-082B72DFC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02" y="4270318"/>
                <a:ext cx="57855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905D6E3-FF77-4EFA-AD1E-7D004617A8EC}"/>
              </a:ext>
            </a:extLst>
          </p:cNvPr>
          <p:cNvCxnSpPr>
            <a:cxnSpLocks/>
          </p:cNvCxnSpPr>
          <p:nvPr/>
        </p:nvCxnSpPr>
        <p:spPr bwMode="auto">
          <a:xfrm flipH="1">
            <a:off x="433228" y="4088783"/>
            <a:ext cx="40894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303278-9BD6-4072-A39F-61673EF5385F}"/>
              </a:ext>
            </a:extLst>
          </p:cNvPr>
          <p:cNvSpPr/>
          <p:nvPr/>
        </p:nvSpPr>
        <p:spPr bwMode="auto">
          <a:xfrm>
            <a:off x="1523999" y="4965891"/>
            <a:ext cx="1447801" cy="151732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CA91E2-BDEE-48CF-999C-C5084BE24E0F}"/>
              </a:ext>
            </a:extLst>
          </p:cNvPr>
          <p:cNvSpPr/>
          <p:nvPr/>
        </p:nvSpPr>
        <p:spPr bwMode="auto">
          <a:xfrm>
            <a:off x="1523999" y="5171882"/>
            <a:ext cx="1447801" cy="15173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rgbClr val="00B050"/>
              </a:solidFill>
              <a:latin typeface="+mj-lt"/>
              <a:ea typeface="맑은 고딕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D06C098-49E3-4892-A6A5-DA9C8338DC17}"/>
              </a:ext>
            </a:extLst>
          </p:cNvPr>
          <p:cNvCxnSpPr>
            <a:cxnSpLocks/>
          </p:cNvCxnSpPr>
          <p:nvPr/>
        </p:nvCxnSpPr>
        <p:spPr bwMode="auto">
          <a:xfrm>
            <a:off x="2502535" y="4088783"/>
            <a:ext cx="124835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6011151-6017-4E61-890E-150F5F975209}"/>
              </a:ext>
            </a:extLst>
          </p:cNvPr>
          <p:cNvCxnSpPr/>
          <p:nvPr/>
        </p:nvCxnSpPr>
        <p:spPr bwMode="auto">
          <a:xfrm>
            <a:off x="3752890" y="3898283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1C28DAF-9E0E-4078-B78C-C6DE42A0DBCD}"/>
              </a:ext>
            </a:extLst>
          </p:cNvPr>
          <p:cNvCxnSpPr>
            <a:cxnSpLocks/>
          </p:cNvCxnSpPr>
          <p:nvPr/>
        </p:nvCxnSpPr>
        <p:spPr bwMode="auto">
          <a:xfrm>
            <a:off x="2502535" y="3898283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A796215-D466-4F90-920E-BD999A48A9E4}"/>
              </a:ext>
            </a:extLst>
          </p:cNvPr>
          <p:cNvCxnSpPr>
            <a:cxnSpLocks/>
          </p:cNvCxnSpPr>
          <p:nvPr/>
        </p:nvCxnSpPr>
        <p:spPr bwMode="auto">
          <a:xfrm flipH="1">
            <a:off x="2093585" y="4088783"/>
            <a:ext cx="40894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1707244-BA12-4E50-BD08-786F4276DA80}"/>
              </a:ext>
            </a:extLst>
          </p:cNvPr>
          <p:cNvCxnSpPr>
            <a:cxnSpLocks/>
          </p:cNvCxnSpPr>
          <p:nvPr/>
        </p:nvCxnSpPr>
        <p:spPr bwMode="auto">
          <a:xfrm>
            <a:off x="4138453" y="4088783"/>
            <a:ext cx="124835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D19897-E7A5-47D6-A707-353AE6515F67}"/>
              </a:ext>
            </a:extLst>
          </p:cNvPr>
          <p:cNvCxnSpPr/>
          <p:nvPr/>
        </p:nvCxnSpPr>
        <p:spPr bwMode="auto">
          <a:xfrm>
            <a:off x="5388808" y="3898283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D238FA3-7493-4D64-AD13-3AA2EFBF63E7}"/>
              </a:ext>
            </a:extLst>
          </p:cNvPr>
          <p:cNvCxnSpPr>
            <a:cxnSpLocks/>
          </p:cNvCxnSpPr>
          <p:nvPr/>
        </p:nvCxnSpPr>
        <p:spPr bwMode="auto">
          <a:xfrm>
            <a:off x="4138453" y="3898283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5239113-CF19-4574-A104-D7392E0234D2}"/>
              </a:ext>
            </a:extLst>
          </p:cNvPr>
          <p:cNvCxnSpPr>
            <a:cxnSpLocks/>
          </p:cNvCxnSpPr>
          <p:nvPr/>
        </p:nvCxnSpPr>
        <p:spPr bwMode="auto">
          <a:xfrm flipH="1">
            <a:off x="3729503" y="4088783"/>
            <a:ext cx="40894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55EAE6-3A34-421F-8D4F-A8454B052BFB}"/>
              </a:ext>
            </a:extLst>
          </p:cNvPr>
          <p:cNvCxnSpPr/>
          <p:nvPr/>
        </p:nvCxnSpPr>
        <p:spPr bwMode="auto">
          <a:xfrm>
            <a:off x="7053462" y="3898283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07685B3-B725-40FA-B9BF-5F782723CF03}"/>
              </a:ext>
            </a:extLst>
          </p:cNvPr>
          <p:cNvCxnSpPr>
            <a:cxnSpLocks/>
          </p:cNvCxnSpPr>
          <p:nvPr/>
        </p:nvCxnSpPr>
        <p:spPr bwMode="auto">
          <a:xfrm>
            <a:off x="7467600" y="4088783"/>
            <a:ext cx="124835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58D4157-0FD1-4B2C-ACE2-8F3713AE0D10}"/>
              </a:ext>
            </a:extLst>
          </p:cNvPr>
          <p:cNvCxnSpPr/>
          <p:nvPr/>
        </p:nvCxnSpPr>
        <p:spPr bwMode="auto">
          <a:xfrm>
            <a:off x="8717955" y="3898283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5BF4134-D916-4377-B6F5-DE328AC388B0}"/>
              </a:ext>
            </a:extLst>
          </p:cNvPr>
          <p:cNvCxnSpPr>
            <a:cxnSpLocks/>
          </p:cNvCxnSpPr>
          <p:nvPr/>
        </p:nvCxnSpPr>
        <p:spPr bwMode="auto">
          <a:xfrm>
            <a:off x="7467600" y="3898283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9AF52CA-EBC4-4371-AEA4-658CE6578885}"/>
              </a:ext>
            </a:extLst>
          </p:cNvPr>
          <p:cNvCxnSpPr>
            <a:cxnSpLocks/>
          </p:cNvCxnSpPr>
          <p:nvPr/>
        </p:nvCxnSpPr>
        <p:spPr bwMode="auto">
          <a:xfrm flipH="1">
            <a:off x="7058650" y="4088783"/>
            <a:ext cx="40894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7C6898D-C54E-425E-AEC6-9FE9859216B6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7857" y="4088783"/>
            <a:ext cx="304799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9B17898-9520-436D-980F-E79A53378B1A}"/>
              </a:ext>
            </a:extLst>
          </p:cNvPr>
          <p:cNvSpPr/>
          <p:nvPr/>
        </p:nvSpPr>
        <p:spPr bwMode="auto">
          <a:xfrm>
            <a:off x="6186486" y="6568490"/>
            <a:ext cx="1447801" cy="151732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rgbClr val="00B050"/>
              </a:solidFill>
              <a:latin typeface="+mj-lt"/>
              <a:ea typeface="맑은 고딕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D01EF1C-F33E-4620-A036-F2750B347A90}"/>
              </a:ext>
            </a:extLst>
          </p:cNvPr>
          <p:cNvCxnSpPr>
            <a:cxnSpLocks/>
          </p:cNvCxnSpPr>
          <p:nvPr/>
        </p:nvCxnSpPr>
        <p:spPr bwMode="auto">
          <a:xfrm>
            <a:off x="1770482" y="3418077"/>
            <a:ext cx="124835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5FAF324-48D5-4A1C-BC15-1F08E9065023}"/>
              </a:ext>
            </a:extLst>
          </p:cNvPr>
          <p:cNvCxnSpPr/>
          <p:nvPr/>
        </p:nvCxnSpPr>
        <p:spPr bwMode="auto">
          <a:xfrm>
            <a:off x="3020837" y="3227577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081F5A0-2ECD-4942-93DB-2C0B3F983203}"/>
              </a:ext>
            </a:extLst>
          </p:cNvPr>
          <p:cNvCxnSpPr>
            <a:cxnSpLocks/>
          </p:cNvCxnSpPr>
          <p:nvPr/>
        </p:nvCxnSpPr>
        <p:spPr bwMode="auto">
          <a:xfrm>
            <a:off x="1770482" y="3227577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F0E3C44-E141-467D-8276-9DF3D085588A}"/>
              </a:ext>
            </a:extLst>
          </p:cNvPr>
          <p:cNvCxnSpPr>
            <a:cxnSpLocks/>
          </p:cNvCxnSpPr>
          <p:nvPr/>
        </p:nvCxnSpPr>
        <p:spPr bwMode="auto">
          <a:xfrm>
            <a:off x="3018841" y="3418077"/>
            <a:ext cx="124835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D90AEE2-FEA1-45E2-A26E-AAB776229208}"/>
              </a:ext>
            </a:extLst>
          </p:cNvPr>
          <p:cNvCxnSpPr/>
          <p:nvPr/>
        </p:nvCxnSpPr>
        <p:spPr bwMode="auto">
          <a:xfrm>
            <a:off x="4269196" y="3227577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2B21171-3CE3-4F48-BA36-1D3443C429B1}"/>
              </a:ext>
            </a:extLst>
          </p:cNvPr>
          <p:cNvCxnSpPr>
            <a:cxnSpLocks/>
          </p:cNvCxnSpPr>
          <p:nvPr/>
        </p:nvCxnSpPr>
        <p:spPr bwMode="auto">
          <a:xfrm>
            <a:off x="4267200" y="3418077"/>
            <a:ext cx="124835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804D3C2-3C1F-470C-B0E7-65711AA125D0}"/>
              </a:ext>
            </a:extLst>
          </p:cNvPr>
          <p:cNvCxnSpPr/>
          <p:nvPr/>
        </p:nvCxnSpPr>
        <p:spPr bwMode="auto">
          <a:xfrm>
            <a:off x="5517555" y="3227577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8B61271-CBE1-4B75-8FD6-FAA3697F4C4C}"/>
              </a:ext>
            </a:extLst>
          </p:cNvPr>
          <p:cNvCxnSpPr>
            <a:cxnSpLocks/>
          </p:cNvCxnSpPr>
          <p:nvPr/>
        </p:nvCxnSpPr>
        <p:spPr bwMode="auto">
          <a:xfrm>
            <a:off x="6082601" y="3418077"/>
            <a:ext cx="124835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E444A38-FC21-4102-A604-7933446570FF}"/>
              </a:ext>
            </a:extLst>
          </p:cNvPr>
          <p:cNvCxnSpPr/>
          <p:nvPr/>
        </p:nvCxnSpPr>
        <p:spPr bwMode="auto">
          <a:xfrm>
            <a:off x="7332956" y="3227577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6D3D007-46C5-472C-845D-8666C9DDFCD7}"/>
              </a:ext>
            </a:extLst>
          </p:cNvPr>
          <p:cNvCxnSpPr>
            <a:cxnSpLocks/>
          </p:cNvCxnSpPr>
          <p:nvPr/>
        </p:nvCxnSpPr>
        <p:spPr bwMode="auto">
          <a:xfrm>
            <a:off x="6082601" y="3227577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456B353-AE24-4C7B-9778-9234BDE94C45}"/>
              </a:ext>
            </a:extLst>
          </p:cNvPr>
          <p:cNvCxnSpPr>
            <a:cxnSpLocks/>
          </p:cNvCxnSpPr>
          <p:nvPr/>
        </p:nvCxnSpPr>
        <p:spPr bwMode="auto">
          <a:xfrm flipH="1">
            <a:off x="5652704" y="3418077"/>
            <a:ext cx="304799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CD20521C-E5DC-4CEB-8080-6605591E769F}"/>
              </a:ext>
            </a:extLst>
          </p:cNvPr>
          <p:cNvSpPr/>
          <p:nvPr/>
        </p:nvSpPr>
        <p:spPr bwMode="auto">
          <a:xfrm rot="13705256">
            <a:off x="1723715" y="3629892"/>
            <a:ext cx="202709" cy="378356"/>
          </a:xfrm>
          <a:prstGeom prst="downArrow">
            <a:avLst>
              <a:gd name="adj1" fmla="val 25999"/>
              <a:gd name="adj2" fmla="val 50000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61A0BE74-B821-44DB-85AB-FF00E8F74DD5}"/>
              </a:ext>
            </a:extLst>
          </p:cNvPr>
          <p:cNvSpPr/>
          <p:nvPr/>
        </p:nvSpPr>
        <p:spPr bwMode="auto">
          <a:xfrm rot="12748396">
            <a:off x="3235694" y="3600869"/>
            <a:ext cx="202709" cy="368295"/>
          </a:xfrm>
          <a:prstGeom prst="downArrow">
            <a:avLst>
              <a:gd name="adj1" fmla="val 25999"/>
              <a:gd name="adj2" fmla="val 50000"/>
            </a:avLst>
          </a:prstGeom>
          <a:solidFill>
            <a:srgbClr val="0000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5B323DFE-F1F3-44E6-8008-7508BE8A738D}"/>
              </a:ext>
            </a:extLst>
          </p:cNvPr>
          <p:cNvSpPr/>
          <p:nvPr/>
        </p:nvSpPr>
        <p:spPr bwMode="auto">
          <a:xfrm rot="12272595">
            <a:off x="4704161" y="3602811"/>
            <a:ext cx="202709" cy="351815"/>
          </a:xfrm>
          <a:prstGeom prst="downArrow">
            <a:avLst>
              <a:gd name="adj1" fmla="val 25999"/>
              <a:gd name="adj2" fmla="val 50000"/>
            </a:avLst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77" name="화살표: 아래쪽 76">
            <a:extLst>
              <a:ext uri="{FF2B5EF4-FFF2-40B4-BE49-F238E27FC236}">
                <a16:creationId xmlns:a16="http://schemas.microsoft.com/office/drawing/2014/main" id="{2849E71E-0BD5-4BA5-8A22-973F1371BADE}"/>
              </a:ext>
            </a:extLst>
          </p:cNvPr>
          <p:cNvSpPr/>
          <p:nvPr/>
        </p:nvSpPr>
        <p:spPr bwMode="auto">
          <a:xfrm rot="7703085">
            <a:off x="7473435" y="3583246"/>
            <a:ext cx="202709" cy="351815"/>
          </a:xfrm>
          <a:prstGeom prst="downArrow">
            <a:avLst>
              <a:gd name="adj1" fmla="val 25999"/>
              <a:gd name="adj2" fmla="val 50000"/>
            </a:avLst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2"/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073322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 presentation slides">
  <a:themeElements>
    <a:clrScheme name="Sample presentation slides 1">
      <a:dk1>
        <a:srgbClr val="1D528D"/>
      </a:dk1>
      <a:lt1>
        <a:srgbClr val="FFFFFF"/>
      </a:lt1>
      <a:dk2>
        <a:srgbClr val="000000"/>
      </a:dk2>
      <a:lt2>
        <a:srgbClr val="B2B2B2"/>
      </a:lt2>
      <a:accent1>
        <a:srgbClr val="2D6BC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BAE0"/>
      </a:accent5>
      <a:accent6>
        <a:srgbClr val="E78A00"/>
      </a:accent6>
      <a:hlink>
        <a:srgbClr val="9999FF"/>
      </a:hlink>
      <a:folHlink>
        <a:srgbClr val="969696"/>
      </a:folHlink>
    </a:clrScheme>
    <a:fontScheme name="Sample presentation slides">
      <a:majorFont>
        <a:latin typeface="Arial"/>
        <a:ea typeface="HY헤드라인M"/>
        <a:cs typeface=""/>
      </a:majorFont>
      <a:minorFont>
        <a:latin typeface="Arial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solidFill>
              <a:schemeClr val="tx2"/>
            </a:solidFill>
            <a:latin typeface="+mj-lt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indent="-342900" eaLnBrk="0" hangingPunct="0">
          <a:spcBef>
            <a:spcPct val="20000"/>
          </a:spcBef>
          <a:buSzPct val="120000"/>
          <a:buFont typeface="Wingdings" pitchFamily="2" charset="2"/>
          <a:buChar char="§"/>
          <a:defRPr sz="2200" dirty="0">
            <a:solidFill>
              <a:srgbClr val="000000"/>
            </a:solidFill>
            <a:latin typeface="+mn-lt"/>
            <a:ea typeface="맑은 고딕" pitchFamily="50" charset="-127"/>
          </a:defRPr>
        </a:defPPr>
      </a:lstStyle>
    </a:txDef>
  </a:objectDefaults>
  <a:extraClrSchemeLst>
    <a:extraClrScheme>
      <a:clrScheme name="Sample presentation slides 1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2D6BC7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DBAE0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presentation slides 2">
        <a:dk1>
          <a:srgbClr val="808080"/>
        </a:dk1>
        <a:lt1>
          <a:srgbClr val="FFFFFF"/>
        </a:lt1>
        <a:dk2>
          <a:srgbClr val="000000"/>
        </a:dk2>
        <a:lt2>
          <a:srgbClr val="B2B2B2"/>
        </a:lt2>
        <a:accent1>
          <a:srgbClr val="058089"/>
        </a:accent1>
        <a:accent2>
          <a:srgbClr val="66BE0E"/>
        </a:accent2>
        <a:accent3>
          <a:srgbClr val="FFFFFF"/>
        </a:accent3>
        <a:accent4>
          <a:srgbClr val="6C6C6C"/>
        </a:accent4>
        <a:accent5>
          <a:srgbClr val="AAC0C4"/>
        </a:accent5>
        <a:accent6>
          <a:srgbClr val="5CAC0C"/>
        </a:accent6>
        <a:hlink>
          <a:srgbClr val="2CA9D0"/>
        </a:hlink>
        <a:folHlink>
          <a:srgbClr val="4841D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presentation slides 3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8BC84E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7DB54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 presentation slides</Template>
  <TotalTime>54930</TotalTime>
  <Words>3750</Words>
  <Application>Microsoft Office PowerPoint</Application>
  <PresentationFormat>화면 슬라이드 쇼(4:3)</PresentationFormat>
  <Paragraphs>413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HY헤드라인M</vt:lpstr>
      <vt:lpstr>굴림</vt:lpstr>
      <vt:lpstr>맑은 고딕</vt:lpstr>
      <vt:lpstr>Arial</vt:lpstr>
      <vt:lpstr>Cambria Math</vt:lpstr>
      <vt:lpstr>Tahoma</vt:lpstr>
      <vt:lpstr>Times New Roman</vt:lpstr>
      <vt:lpstr>Wingdings</vt:lpstr>
      <vt:lpstr>Wingdings 2</vt:lpstr>
      <vt:lpstr>Sample presentation slides</vt:lpstr>
      <vt:lpstr>PowerPoint 프레젠테이션</vt:lpstr>
      <vt:lpstr>목차</vt:lpstr>
      <vt:lpstr>프로젝트 주제 및 목표 </vt:lpstr>
      <vt:lpstr>시스템 모델 (1/3)</vt:lpstr>
      <vt:lpstr>시스템 모델 (2/3)</vt:lpstr>
      <vt:lpstr>시스템 모델 (3/3)</vt:lpstr>
      <vt:lpstr>문제 정식화</vt:lpstr>
      <vt:lpstr>채널 데이터셋 생성 및 전처리 (1/2)</vt:lpstr>
      <vt:lpstr>채널 데이터셋 생성 및 전처리 (2/2)</vt:lpstr>
      <vt:lpstr>MDP 설계</vt:lpstr>
      <vt:lpstr>MDP – State (s_t) design</vt:lpstr>
      <vt:lpstr>MDP – Action (a_t) &amp; Reward (r_t) design</vt:lpstr>
      <vt:lpstr>RL 알고리즘: SAC</vt:lpstr>
      <vt:lpstr>RL 알고리즘: SAC 모델 구조 (1/2)</vt:lpstr>
      <vt:lpstr>RL 알고리즘: SAC 모델 구조 (2/2)</vt:lpstr>
      <vt:lpstr>실험 셋업</vt:lpstr>
      <vt:lpstr>실험 결과 ①: 강화학습 수렴 (1/3)</vt:lpstr>
      <vt:lpstr>실험 결과 ①: 강화학습 수렴 (2/3)</vt:lpstr>
      <vt:lpstr>실험 결과 ①: 강화학습 수렴 (3/3)</vt:lpstr>
      <vt:lpstr>실험 결과 ②: 다른 모델과 비교 (1/4)</vt:lpstr>
      <vt:lpstr>실험 결과 ②: 다른 모델과 비교 (2/4)</vt:lpstr>
      <vt:lpstr>실험 결과 ②: 다른 모델과 비교 (3/4)</vt:lpstr>
      <vt:lpstr>실험 결과 ②: 다른 모델과 비교 (4/4)</vt:lpstr>
      <vt:lpstr>실험 결과 ③: Hyperparameter sensitivity (1/3)</vt:lpstr>
      <vt:lpstr>실험 결과 ③: Hyperparameter sensitivity (2/3)</vt:lpstr>
      <vt:lpstr>실험 결과 ③: Hyperparameter sensitivity (3/3)</vt:lpstr>
      <vt:lpstr>토의 및 결론 (1/4)</vt:lpstr>
      <vt:lpstr>토의 및 결론 (2/4)</vt:lpstr>
      <vt:lpstr>토의 및 결론 (3/4)</vt:lpstr>
      <vt:lpstr>토의 및 결론 (4/4)</vt:lpstr>
      <vt:lpstr>Appendix: 팀원 기여 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Jaewoo So</dc:creator>
  <cp:lastModifiedBy>민경현</cp:lastModifiedBy>
  <cp:revision>11593</cp:revision>
  <cp:lastPrinted>2023-03-06T11:53:46Z</cp:lastPrinted>
  <dcterms:created xsi:type="dcterms:W3CDTF">2008-05-23T18:41:33Z</dcterms:created>
  <dcterms:modified xsi:type="dcterms:W3CDTF">2025-12-07T14:11:48Z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TC011368021033</vt:lpwstr>
  </property>
</Properties>
</file>